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4"/>
    <p:sldMasterId id="2147483793" r:id="rId5"/>
    <p:sldMasterId id="2147483888" r:id="rId6"/>
    <p:sldMasterId id="2147484396" r:id="rId7"/>
    <p:sldMasterId id="2147484408" r:id="rId8"/>
    <p:sldMasterId id="2147484420" r:id="rId9"/>
    <p:sldMasterId id="2147484432" r:id="rId10"/>
    <p:sldMasterId id="2147484444" r:id="rId11"/>
    <p:sldMasterId id="2147484882" r:id="rId12"/>
  </p:sldMasterIdLst>
  <p:notesMasterIdLst>
    <p:notesMasterId r:id="rId30"/>
  </p:notesMasterIdLst>
  <p:handoutMasterIdLst>
    <p:handoutMasterId r:id="rId31"/>
  </p:handoutMasterIdLst>
  <p:sldIdLst>
    <p:sldId id="306" r:id="rId13"/>
    <p:sldId id="357" r:id="rId14"/>
    <p:sldId id="276" r:id="rId15"/>
    <p:sldId id="291" r:id="rId16"/>
    <p:sldId id="355" r:id="rId17"/>
    <p:sldId id="326" r:id="rId18"/>
    <p:sldId id="293" r:id="rId19"/>
    <p:sldId id="336" r:id="rId20"/>
    <p:sldId id="334" r:id="rId21"/>
    <p:sldId id="323" r:id="rId22"/>
    <p:sldId id="344" r:id="rId23"/>
    <p:sldId id="320" r:id="rId24"/>
    <p:sldId id="358" r:id="rId25"/>
    <p:sldId id="359" r:id="rId26"/>
    <p:sldId id="360" r:id="rId27"/>
    <p:sldId id="361" r:id="rId28"/>
    <p:sldId id="327" r:id="rId29"/>
  </p:sldIdLst>
  <p:sldSz cx="9144000" cy="6858000" type="screen4x3"/>
  <p:notesSz cx="6797675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202"/>
    <a:srgbClr val="060606"/>
    <a:srgbClr val="1DC4FF"/>
    <a:srgbClr val="69E93B"/>
    <a:srgbClr val="000000"/>
    <a:srgbClr val="ACFAA8"/>
    <a:srgbClr val="A7FFCF"/>
    <a:srgbClr val="F9CDBD"/>
    <a:srgbClr val="EAF3FA"/>
    <a:srgbClr val="C89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62" autoAdjust="0"/>
    <p:restoredTop sz="97143" autoAdjust="0"/>
  </p:normalViewPr>
  <p:slideViewPr>
    <p:cSldViewPr>
      <p:cViewPr>
        <p:scale>
          <a:sx n="80" d="100"/>
          <a:sy n="80" d="100"/>
        </p:scale>
        <p:origin x="-1488" y="-72"/>
      </p:cViewPr>
      <p:guideLst>
        <p:guide orient="horz" pos="2160"/>
        <p:guide pos="2880"/>
      </p:guideLst>
    </p:cSldViewPr>
  </p:slideViewPr>
  <p:notesTextViewPr>
    <p:cViewPr>
      <p:scale>
        <a:sx n="33" d="100"/>
        <a:sy n="33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060606"/>
                </a:solidFill>
                <a:latin typeface="+mn-lt"/>
                <a:ea typeface="+mn-ea"/>
                <a:cs typeface="+mn-cs"/>
              </a:defRPr>
            </a:pPr>
            <a:r>
              <a:rPr lang="ru-RU" sz="1400" b="1" baseline="0" dirty="0" smtClean="0"/>
              <a:t>ВРЕМЯ и</a:t>
            </a:r>
            <a:r>
              <a:rPr lang="ru-RU" sz="1400" b="1" dirty="0" smtClean="0"/>
              <a:t>зготовления </a:t>
            </a:r>
            <a:r>
              <a:rPr lang="ru-RU" sz="1400" b="1" u="sng" dirty="0"/>
              <a:t>корпусов</a:t>
            </a:r>
            <a:r>
              <a:rPr lang="ru-RU" sz="1400" b="1" dirty="0"/>
              <a:t> </a:t>
            </a:r>
            <a:r>
              <a:rPr lang="ru-RU" sz="1400" b="1" dirty="0" smtClean="0"/>
              <a:t>проходок, дней</a:t>
            </a:r>
            <a:endParaRPr lang="ru-RU" sz="14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Изготовление и контроль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2060"/>
              </a:solidFill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Кудамкулам 3 блок</c:v>
                </c:pt>
                <c:pt idx="1">
                  <c:v>Кудамкулам 4 блок</c:v>
                </c:pt>
                <c:pt idx="2">
                  <c:v>Курская 1-2 блок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78</c:v>
                </c:pt>
                <c:pt idx="1">
                  <c:v>78</c:v>
                </c:pt>
                <c:pt idx="2">
                  <c:v>58.5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Пролеживание и транспортировка</c:v>
                </c:pt>
              </c:strCache>
            </c:strRef>
          </c:tx>
          <c:spPr>
            <a:solidFill>
              <a:schemeClr val="accent5">
                <a:lumMod val="90000"/>
              </a:schemeClr>
            </a:solidFill>
            <a:ln>
              <a:solidFill>
                <a:srgbClr val="002060"/>
              </a:solidFill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Кудамкулам 3 блок</c:v>
                </c:pt>
                <c:pt idx="1">
                  <c:v>Кудамкулам 4 блок</c:v>
                </c:pt>
                <c:pt idx="2">
                  <c:v>Курская 1-2 блок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143</c:v>
                </c:pt>
                <c:pt idx="1">
                  <c:v>88</c:v>
                </c:pt>
                <c:pt idx="2">
                  <c:v>68.5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8"/>
        <c:overlap val="100"/>
        <c:serLines>
          <c:spPr>
            <a:ln w="9525" cap="flat" cmpd="sng" algn="ctr">
              <a:solidFill>
                <a:srgbClr val="060606"/>
              </a:solidFill>
              <a:round/>
            </a:ln>
            <a:effectLst/>
          </c:spPr>
        </c:serLines>
        <c:axId val="101759616"/>
        <c:axId val="35156352"/>
      </c:barChart>
      <c:catAx>
        <c:axId val="101759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60606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156352"/>
        <c:crosses val="autoZero"/>
        <c:auto val="1"/>
        <c:lblAlgn val="ctr"/>
        <c:lblOffset val="100"/>
        <c:noMultiLvlLbl val="0"/>
      </c:catAx>
      <c:valAx>
        <c:axId val="35156352"/>
        <c:scaling>
          <c:orientation val="minMax"/>
          <c:max val="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60606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1759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377279641558673"/>
          <c:y val="0.55726585037476262"/>
          <c:w val="0.20020183812358272"/>
          <c:h val="0.442734149625237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60606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60606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060606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/>
              <a:t>ВРЕМЯ изготовления </a:t>
            </a:r>
            <a:r>
              <a:rPr lang="ru-RU" sz="1400" b="1" u="sng" dirty="0" smtClean="0"/>
              <a:t>проходок</a:t>
            </a:r>
            <a:r>
              <a:rPr lang="ru-RU" sz="1400" b="1" dirty="0" smtClean="0"/>
              <a:t>, дней</a:t>
            </a:r>
            <a:endParaRPr lang="ru-RU" sz="14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Изготовление и контроль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2060"/>
              </a:solidFill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Кудамкулам 3 блок</c:v>
                </c:pt>
                <c:pt idx="1">
                  <c:v>Кудамкулам 4 блок</c:v>
                </c:pt>
                <c:pt idx="2">
                  <c:v>Курская 1-2 блок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73</c:v>
                </c:pt>
                <c:pt idx="1">
                  <c:v>73</c:v>
                </c:pt>
                <c:pt idx="2">
                  <c:v>54.75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Пролеживание и транспортировка</c:v>
                </c:pt>
              </c:strCache>
            </c:strRef>
          </c:tx>
          <c:spPr>
            <a:solidFill>
              <a:schemeClr val="accent5">
                <a:lumMod val="90000"/>
              </a:schemeClr>
            </a:solidFill>
            <a:ln>
              <a:solidFill>
                <a:srgbClr val="002060"/>
              </a:solidFill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Кудамкулам 3 блок</c:v>
                </c:pt>
                <c:pt idx="1">
                  <c:v>Кудамкулам 4 блок</c:v>
                </c:pt>
                <c:pt idx="2">
                  <c:v>Курская 1-2 блок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269</c:v>
                </c:pt>
                <c:pt idx="1">
                  <c:v>240</c:v>
                </c:pt>
                <c:pt idx="2">
                  <c:v>68.25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9"/>
        <c:overlap val="100"/>
        <c:serLines>
          <c:spPr>
            <a:ln w="9525" cap="flat" cmpd="sng" algn="ctr">
              <a:solidFill>
                <a:srgbClr val="020202"/>
              </a:solidFill>
              <a:round/>
            </a:ln>
            <a:effectLst/>
          </c:spPr>
        </c:serLines>
        <c:axId val="54818688"/>
        <c:axId val="54820224"/>
      </c:barChart>
      <c:catAx>
        <c:axId val="5481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60606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820224"/>
        <c:crosses val="autoZero"/>
        <c:auto val="1"/>
        <c:lblAlgn val="ctr"/>
        <c:lblOffset val="100"/>
        <c:noMultiLvlLbl val="0"/>
      </c:catAx>
      <c:valAx>
        <c:axId val="54820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60606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818688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055906037125657"/>
          <c:y val="0.52160165232944378"/>
          <c:w val="0.18461020328969088"/>
          <c:h val="0.433036179011820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60606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60606"/>
          </a:solidFill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0.47624</cdr:x>
      <cdr:y>0.46902</cdr:y>
    </cdr:from>
    <cdr:to>
      <cdr:x>0.755</cdr:x>
      <cdr:y>0.9951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4078175" y="1149957"/>
          <a:ext cx="2387107" cy="1289850"/>
        </a:xfrm>
        <a:prstGeom xmlns:a="http://schemas.openxmlformats.org/drawingml/2006/main" prst="round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2607"/>
          </a:xfrm>
          <a:prstGeom prst="rect">
            <a:avLst/>
          </a:prstGeom>
        </p:spPr>
        <p:txBody>
          <a:bodyPr vert="horz" lIns="90364" tIns="45182" rIns="90364" bIns="45182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2607"/>
          </a:xfrm>
          <a:prstGeom prst="rect">
            <a:avLst/>
          </a:prstGeom>
        </p:spPr>
        <p:txBody>
          <a:bodyPr vert="horz" lIns="90364" tIns="45182" rIns="90364" bIns="45182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B0E5F92-AF89-4505-874F-4795536FD715}" type="datetimeFigureOut">
              <a:rPr lang="ru-RU"/>
              <a:pPr>
                <a:defRPr/>
              </a:pPr>
              <a:t>03.12.2018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477"/>
            <a:ext cx="2944813" cy="492607"/>
          </a:xfrm>
          <a:prstGeom prst="rect">
            <a:avLst/>
          </a:prstGeom>
        </p:spPr>
        <p:txBody>
          <a:bodyPr vert="horz" lIns="90364" tIns="45182" rIns="90364" bIns="45182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1275" y="9378477"/>
            <a:ext cx="2944813" cy="492607"/>
          </a:xfrm>
          <a:prstGeom prst="rect">
            <a:avLst/>
          </a:prstGeom>
        </p:spPr>
        <p:txBody>
          <a:bodyPr vert="horz" lIns="90364" tIns="45182" rIns="90364" bIns="45182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65FBD56B-E97B-42D9-8736-99063A69B3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442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64" tIns="45182" rIns="90364" bIns="4518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64" tIns="45182" rIns="90364" bIns="4518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8713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9" y="4689240"/>
            <a:ext cx="5437188" cy="444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64" tIns="45182" rIns="90364" bIns="451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477"/>
            <a:ext cx="2944813" cy="4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64" tIns="45182" rIns="90364" bIns="4518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78477"/>
            <a:ext cx="2944813" cy="4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64" tIns="45182" rIns="90364" bIns="4518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62BB23D-FA27-42B1-8367-7F352D1618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3752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4208" indent="-2823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9552" indent="-2259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1373" indent="-2259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33194" indent="-22591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85015" indent="-2259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36835" indent="-2259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88656" indent="-2259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40477" indent="-22591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A9FF27B-4966-4BF3-9D52-9155E0209366}" type="slidenum">
              <a:rPr lang="ru-RU" altLang="ru-RU" smtClean="0"/>
              <a:pPr eaLnBrk="1" hangingPunct="1">
                <a:spcBef>
                  <a:spcPct val="0"/>
                </a:spcBef>
              </a:pPr>
              <a:t>1</a:t>
            </a:fld>
            <a:endParaRPr lang="ru-RU" altLang="ru-RU" dirty="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2263" y="666750"/>
            <a:ext cx="6510337" cy="4881563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4855" y="5742280"/>
            <a:ext cx="5905670" cy="360499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178357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BB23D-FA27-42B1-8367-7F352D161886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9032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BB23D-FA27-42B1-8367-7F352D161886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4204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BB23D-FA27-42B1-8367-7F352D161886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1435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BB23D-FA27-42B1-8367-7F352D161886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7742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BB23D-FA27-42B1-8367-7F352D161886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8949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BB23D-FA27-42B1-8367-7F352D161886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6293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BB23D-FA27-42B1-8367-7F352D161886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0867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BB23D-FA27-42B1-8367-7F352D161886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0906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BB23D-FA27-42B1-8367-7F352D161886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1923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022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80228" name="Номер слайда 3"/>
          <p:cNvSpPr txBox="1">
            <a:spLocks noGrp="1"/>
          </p:cNvSpPr>
          <p:nvPr/>
        </p:nvSpPr>
        <p:spPr bwMode="auto">
          <a:xfrm>
            <a:off x="3851325" y="9377690"/>
            <a:ext cx="2944754" cy="49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4" tIns="45182" rIns="90364" bIns="45182" anchor="b"/>
          <a:lstStyle/>
          <a:p>
            <a:pPr algn="r"/>
            <a:fld id="{1A0685D2-0350-49B5-8228-D53C04A326BE}" type="slidenum">
              <a:rPr lang="ru-RU" altLang="ru-RU" sz="1200"/>
              <a:pPr algn="r"/>
              <a:t>9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2072911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BB23D-FA27-42B1-8367-7F352D161886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8470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39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9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BBEC1-99D1-41F5-9882-98BC85521A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4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01FAC-AEF6-48D4-A4AF-8EA6B9C0A6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2613" y="2181239"/>
            <a:ext cx="7866062" cy="1223963"/>
          </a:xfrm>
          <a:ln/>
          <a:effectLst/>
        </p:spPr>
        <p:txBody>
          <a:bodyPr/>
          <a:lstStyle>
            <a:lvl1pPr>
              <a:defRPr sz="3400">
                <a:solidFill>
                  <a:schemeClr val="hlink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2613" y="3789363"/>
            <a:ext cx="6653212" cy="647700"/>
          </a:xfrm>
        </p:spPr>
        <p:txBody>
          <a:bodyPr anchor="ctr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E4F5906-201F-4A1F-B51E-178795C30A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387B992-37DE-4330-818C-6F28AB114B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8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5B5ECCE-74E5-479C-AC17-FDB9AC6005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A41381F-1FBB-42D2-BF6C-03E2B4556A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6013184-B56A-4669-A429-3DCBA0E6DD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DEEF1C9-C304-436C-8871-F201849FB4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DF0F8D7-7ECB-4752-9118-E2F8F77B1B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38206-4828-4678-B9C4-DF1DE1AE3D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1D75EDA-C750-4625-B291-8EBA215F4C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52BF743-4B63-4D4F-A79A-014CB78220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9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20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98644B8-BBC4-4069-9CB6-E294BE67DC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8" y="77790"/>
            <a:ext cx="8207375" cy="9032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68318" y="1557338"/>
            <a:ext cx="4027487" cy="4527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931213C-C803-459E-A1E3-D0E206A751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8" y="77790"/>
            <a:ext cx="8207375" cy="9032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68318" y="1557338"/>
            <a:ext cx="8207375" cy="452755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1FBB28E-C6BD-48B3-8C4E-29D8515D0F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8" y="77790"/>
            <a:ext cx="8207375" cy="9032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ультимедиа 2"/>
          <p:cNvSpPr>
            <a:spLocks noGrp="1"/>
          </p:cNvSpPr>
          <p:nvPr>
            <p:ph type="media" sz="half" idx="1"/>
          </p:nvPr>
        </p:nvSpPr>
        <p:spPr>
          <a:xfrm>
            <a:off x="468318" y="1557338"/>
            <a:ext cx="4027487" cy="452755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9B010FC-B697-4F38-B289-6BA12B927B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tvel_new_rus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38850" y="357188"/>
            <a:ext cx="281940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2613" y="2181252"/>
            <a:ext cx="7866062" cy="1223963"/>
          </a:xfrm>
          <a:ln/>
          <a:effectLst/>
        </p:spPr>
        <p:txBody>
          <a:bodyPr/>
          <a:lstStyle>
            <a:lvl1pPr>
              <a:defRPr sz="3400">
                <a:solidFill>
                  <a:schemeClr val="hlink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2620" y="3644903"/>
            <a:ext cx="6688137" cy="1008063"/>
          </a:xfrm>
        </p:spPr>
        <p:txBody>
          <a:bodyPr anchor="ctr"/>
          <a:lstStyle>
            <a:lvl1pPr marL="0" indent="0">
              <a:buFontTx/>
              <a:buNone/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66DC5B3-04E0-4CEB-A6B3-DAC6DB0E8D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2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5" indent="0">
              <a:buNone/>
              <a:defRPr sz="1800"/>
            </a:lvl2pPr>
            <a:lvl3pPr marL="914290" indent="0">
              <a:buNone/>
              <a:defRPr sz="1600"/>
            </a:lvl3pPr>
            <a:lvl4pPr marL="1371435" indent="0">
              <a:buNone/>
              <a:defRPr sz="1400"/>
            </a:lvl4pPr>
            <a:lvl5pPr marL="1828581" indent="0">
              <a:buNone/>
              <a:defRPr sz="1400"/>
            </a:lvl5pPr>
            <a:lvl6pPr marL="2285726" indent="0">
              <a:buNone/>
              <a:defRPr sz="1400"/>
            </a:lvl6pPr>
            <a:lvl7pPr marL="2742871" indent="0">
              <a:buNone/>
              <a:defRPr sz="1400"/>
            </a:lvl7pPr>
            <a:lvl8pPr marL="3200016" indent="0">
              <a:buNone/>
              <a:defRPr sz="1400"/>
            </a:lvl8pPr>
            <a:lvl9pPr marL="3657161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B0FF29D-39B1-4B87-A910-14CC85856A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24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5C82913-D20C-4AE4-816F-94CB2C0AF2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E09CB-8767-4EAD-A82E-60657922E6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B33540E-D565-4EB7-98CC-2EB18E3455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D7847AB-6FF6-42E8-A02F-7BEE922418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34095B-AE8E-491F-B636-97929EAA66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2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072FFBD-1275-4A57-A44F-7A9E0DACCD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420828E-FC08-4133-9678-DD19974CEF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56FAB6C-8A19-4A72-90AD-8A178F10D3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9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26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E309BD1-85F6-4CC6-9C38-FC11CA305F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7" y="2181233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9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8CDB2D1-8DB0-4FD7-ABF2-C293986434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60F863B-C8F1-4B3E-A0AC-2B18A677E9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4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7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9D52D-F169-4A34-BDA4-9E63BEFE7F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4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4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C7D1075-DE44-4811-98D7-528A4E0848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9A9BE3-4860-41B8-B505-F721D709EA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CAC9E8-CE67-443A-B1E5-6D6A5ED102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CAF5BB0-C8FD-4792-92AE-241E3327C1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C084FE4-182A-49BA-8CB9-6FE751B9B9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4382A7D-4197-48E0-9B1E-76DD7B5BCB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165E73-3B46-4F5E-AADB-AFD49A1BFF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4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6BB8C0D-919A-4941-B1A6-8B8C3CFF07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6" y="2181227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9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2C281DC-DA28-4B0B-A7DC-9F656E6772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A6B6B-F25B-48C7-9256-EE6F507295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46FEB7-D9F9-4D64-9CBF-A47046747F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4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1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881E341-351C-4CA2-8555-A0DA764B02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4E97EFD-BED7-4239-BDB0-72CBBE666A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D50B3C8-EF39-4DEB-A215-FFE6785A5C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D14C1BA-26F7-4FAA-BC30-401D681588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2E79829-FC73-4F5F-A682-E391CF3CC2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9F5E1A8-B1E8-4F13-9D66-B7336D498E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404D25C-6B0E-4421-8714-D513E12CE0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4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53DA42-419D-4521-8CEE-2C31FCB64F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EBB71-4F49-44D1-A64D-CB22C0BACF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CE531-E911-4050-B53F-18C9885517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A05D2-CE1C-4301-8848-61F6CA8FBF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12EF9-C4E4-4E42-BD42-D3C43D98FC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3FCDF-1AFE-4AAC-B227-C317853130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8E290-3B07-4B52-8702-8939C759A2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F7110-AD22-4607-B5B2-CD4605968D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0F414-9906-4FD3-9436-D0AA46B931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DB100-A476-4ED5-A368-F485657BA1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71B98-C211-4B70-8034-851E2B11F4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2A54E-091E-49D7-8A38-EF1D724F60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315D6-AF35-40BB-BE32-39B8CB0D90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5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3284538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EF973-99C1-40D6-B400-7DF995461D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3D614-5939-423C-BAF8-910E6453AD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6144F-A9C4-47DE-8CA4-46056CC27D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C8F13-31D5-4EB5-817C-0D9709C693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44AD2-918A-4781-BD20-49399084D7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0048B-8EBE-4D08-9ABA-50130BC720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D72E0-FB5D-4DA2-B911-DC7A94F9C0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79DF9-E0F1-476B-89E5-CBD7B523D3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EC88D-AF17-4E4D-8A1B-FF856DE5CE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01A19-BFA0-43D7-AE86-7B169650F6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0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9640F-5BCE-45A2-8E9C-9F46A303B7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29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7" y="3284539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4C2A9-68B7-42CD-95C7-0749FD4E0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5DA40-56B9-4AAB-8C94-AD896F0286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5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2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222E1-3B00-4915-8236-C2F2BD18CA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343FF-8505-4E87-9012-6EEF9DC512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99882-EAB7-4481-ACF0-665F061111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B7C94-4746-462F-B0DE-415225EDB5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2CB34-E967-4CB4-96BB-CC72AD6B63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6939E-FF5C-4BC3-B0A3-892A9417A9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F1BB8-2647-4425-8163-FBAACE9973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4F4A3-869D-4327-BC65-2D2DEC0CC2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2" y="0"/>
            <a:ext cx="2105025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5" y="0"/>
            <a:ext cx="6167437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0F9A8-9E0C-4F99-85AC-08D25453FB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93795" y="349866"/>
            <a:ext cx="971420" cy="134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876" b="1" dirty="0" smtClean="0">
                <a:solidFill>
                  <a:srgbClr val="000000"/>
                </a:solidFill>
                <a:cs typeface="+mn-cs"/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614313" y="37256"/>
            <a:ext cx="301290" cy="12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788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93817" y="508601"/>
            <a:ext cx="2773195" cy="134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76" dirty="0" smtClean="0">
                <a:solidFill>
                  <a:srgbClr val="000000"/>
                </a:solidFill>
                <a:cs typeface="+mn-cs"/>
              </a:rPr>
              <a:t>Last Modified 25.04.2014 19:06 Russian Standard Time</a:t>
            </a:r>
            <a:endParaRPr lang="ru-RU" sz="876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93811" y="668969"/>
            <a:ext cx="2462213" cy="134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76" dirty="0" smtClean="0">
                <a:solidFill>
                  <a:srgbClr val="000000"/>
                </a:solidFill>
                <a:cs typeface="+mn-cs"/>
              </a:rPr>
              <a:t>Printed 24.04.2014 20:59 Russian Standard Time</a:t>
            </a:r>
            <a:endParaRPr lang="ru-RU" sz="876" dirty="0" smtClean="0">
              <a:solidFill>
                <a:srgbClr val="000000"/>
              </a:solidFill>
              <a:cs typeface="+mn-cs"/>
            </a:endParaRPr>
          </a:p>
        </p:txBody>
      </p:sp>
      <p:grpSp>
        <p:nvGrpSpPr>
          <p:cNvPr id="8" name="McK Title Elements"/>
          <p:cNvGrpSpPr>
            <a:grpSpLocks/>
          </p:cNvGrpSpPr>
          <p:nvPr/>
        </p:nvGrpSpPr>
        <p:grpSpPr bwMode="auto">
          <a:xfrm>
            <a:off x="18" y="19"/>
            <a:ext cx="9140760" cy="6859620"/>
            <a:chOff x="0" y="0"/>
            <a:chExt cx="5643" cy="4235"/>
          </a:xfrm>
        </p:grpSpPr>
        <p:sp>
          <p:nvSpPr>
            <p:cNvPr id="9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109"/>
              <a:ext cx="3109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401" dirty="0" smtClean="0">
                  <a:solidFill>
                    <a:srgbClr val="000000"/>
                  </a:solidFill>
                  <a:cs typeface="+mn-cs"/>
                </a:rPr>
                <a:t>Тип документа</a:t>
              </a:r>
            </a:p>
          </p:txBody>
        </p:sp>
        <p:sp>
          <p:nvSpPr>
            <p:cNvPr id="10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401" dirty="0" smtClean="0">
                  <a:solidFill>
                    <a:srgbClr val="000000"/>
                  </a:solidFill>
                  <a:cs typeface="+mn-cs"/>
                </a:rPr>
                <a:t>Дата</a:t>
              </a:r>
            </a:p>
          </p:txBody>
        </p:sp>
        <p:sp>
          <p:nvSpPr>
            <p:cNvPr id="11" name="McK Disclaimer" hidden="1"/>
            <p:cNvSpPr>
              <a:spLocks noChangeArrowheads="1"/>
            </p:cNvSpPr>
            <p:nvPr/>
          </p:nvSpPr>
          <p:spPr bwMode="auto">
            <a:xfrm>
              <a:off x="1663" y="3718"/>
              <a:ext cx="3226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07371" eaLnBrk="0" hangingPunct="0"/>
              <a:r>
                <a:rPr lang="ru-RU" sz="788" dirty="0" smtClean="0">
                  <a:solidFill>
                    <a:srgbClr val="000000"/>
                  </a:solidFill>
                  <a:latin typeface="Arial"/>
                  <a:cs typeface="+mn-cs"/>
                </a:rPr>
                <a:t>КОНФИДЕНЦИАЛЬНАЯ ИНФОРМАЦИЯ, СОБСТВЕННОСТЬ McKINSEY &amp; COMPANY</a:t>
              </a:r>
            </a:p>
            <a:p>
              <a:pPr defTabSz="807371" eaLnBrk="0" hangingPunct="0"/>
              <a:r>
                <a:rPr lang="ru-RU" sz="788" dirty="0" smtClean="0">
                  <a:solidFill>
                    <a:srgbClr val="000000"/>
                  </a:solidFill>
                  <a:latin typeface="Arial"/>
                  <a:cs typeface="+mn-cs"/>
                </a:rPr>
                <a:t>Любое использование этого документа без специального разрешения McKinsey &amp; Company строго запрещено</a:t>
              </a:r>
              <a:endParaRPr lang="ru-RU" sz="788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2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4" name="Rectangle 1189" hidden="1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0078" y="6574567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93797" y="3169025"/>
            <a:ext cx="5036083" cy="516429"/>
          </a:xfrm>
          <a:prstGeom prst="rect">
            <a:avLst/>
          </a:prstGeom>
        </p:spPr>
        <p:txBody>
          <a:bodyPr/>
          <a:lstStyle>
            <a:lvl1pPr>
              <a:defRPr sz="3240" b="0"/>
            </a:lvl1pPr>
          </a:lstStyle>
          <a:p>
            <a:pPr lvl="0"/>
            <a:r>
              <a:rPr lang="en-US" noProof="0" dirty="0" smtClean="0"/>
              <a:t>Click to edit Master title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93797" y="3945700"/>
            <a:ext cx="5036083" cy="223320"/>
          </a:xfrm>
        </p:spPr>
        <p:txBody>
          <a:bodyPr>
            <a:spAutoFit/>
          </a:bodyPr>
          <a:lstStyle>
            <a:lvl1pPr>
              <a:defRPr sz="1401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3838433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129185" y="297581"/>
            <a:ext cx="8016870" cy="30706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77" y="6448480"/>
            <a:ext cx="627062" cy="377824"/>
          </a:xfrm>
          <a:prstGeom prst="rect">
            <a:avLst/>
          </a:prstGeom>
          <a:ln/>
        </p:spPr>
        <p:txBody>
          <a:bodyPr lIns="104730" tIns="52367" rIns="104730" bIns="52367"/>
          <a:lstStyle>
            <a:lvl1pPr>
              <a:defRPr/>
            </a:lvl1pPr>
          </a:lstStyle>
          <a:p>
            <a:pPr>
              <a:defRPr/>
            </a:pPr>
            <a:fld id="{F96B1FF1-CCDF-4618-AA96-E8A119FBE8B6}" type="slidenum">
              <a:rPr lang="ru-RU">
                <a:solidFill>
                  <a:srgbClr val="003274"/>
                </a:solidFill>
                <a:latin typeface="Arial"/>
                <a:cs typeface="+mn-cs"/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990838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77" y="6448480"/>
            <a:ext cx="627062" cy="377824"/>
          </a:xfrm>
          <a:prstGeom prst="rect">
            <a:avLst/>
          </a:prstGeom>
          <a:ln/>
        </p:spPr>
        <p:txBody>
          <a:bodyPr lIns="104730" tIns="52367" rIns="104730" bIns="52367"/>
          <a:lstStyle>
            <a:lvl1pPr>
              <a:defRPr/>
            </a:lvl1pPr>
          </a:lstStyle>
          <a:p>
            <a:pPr>
              <a:defRPr/>
            </a:pPr>
            <a:fld id="{F96B1FF1-CCDF-4618-AA96-E8A119FBE8B6}" type="slidenum">
              <a:rPr lang="ru-RU">
                <a:solidFill>
                  <a:srgbClr val="003274"/>
                </a:solidFill>
                <a:latin typeface="Arial"/>
                <a:cs typeface="+mn-cs"/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7991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hyperlink" Target="http://www.rosatom.ru/" TargetMode="Externa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hyperlink" Target="http://www.rosatom.ru/" TargetMode="Externa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image" Target="../media/image1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slideLayout" Target="../slideLayouts/slideLayout94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tags" Target="../tags/tag1.xml"/><Relationship Id="rId5" Type="http://schemas.openxmlformats.org/officeDocument/2006/relationships/vmlDrawing" Target="../drawings/vmlDrawing1.vml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eaLnBrk="1" hangingPunct="1">
              <a:defRPr sz="2200" b="1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fld id="{423304E7-F98D-46B0-87E0-874C0070AB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31" r:id="rId1"/>
    <p:sldLayoutId id="2147484791" r:id="rId2"/>
    <p:sldLayoutId id="2147484792" r:id="rId3"/>
    <p:sldLayoutId id="2147484793" r:id="rId4"/>
    <p:sldLayoutId id="2147484794" r:id="rId5"/>
    <p:sldLayoutId id="2147484795" r:id="rId6"/>
    <p:sldLayoutId id="2147484796" r:id="rId7"/>
    <p:sldLayoutId id="2147484797" r:id="rId8"/>
    <p:sldLayoutId id="2147484798" r:id="rId9"/>
    <p:sldLayoutId id="2147484799" r:id="rId10"/>
    <p:sldLayoutId id="2147484800" r:id="rId11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eaLnBrk="1" hangingPunct="1">
              <a:defRPr sz="2200" b="1">
                <a:solidFill>
                  <a:srgbClr val="003274"/>
                </a:solidFill>
              </a:defRPr>
            </a:lvl1pPr>
          </a:lstStyle>
          <a:p>
            <a:pPr>
              <a:defRPr/>
            </a:pPr>
            <a:fld id="{DED2936B-9296-492A-A232-AEFD288AB5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3" name="Text Box 5">
            <a:hlinkClick r:id="rId17"/>
          </p:cNvPr>
          <p:cNvSpPr txBox="1">
            <a:spLocks noChangeArrowheads="1"/>
          </p:cNvSpPr>
          <p:nvPr/>
        </p:nvSpPr>
        <p:spPr bwMode="auto">
          <a:xfrm>
            <a:off x="468313" y="6529388"/>
            <a:ext cx="1397000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1400" b="1" smtClean="0">
                <a:solidFill>
                  <a:srgbClr val="003274"/>
                </a:solidFill>
              </a:rPr>
              <a:t>www.rosatom.ru</a:t>
            </a:r>
            <a:endParaRPr lang="ru-RU" altLang="ru-RU" sz="1400" b="1" smtClean="0">
              <a:solidFill>
                <a:srgbClr val="00327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2" r:id="rId1"/>
    <p:sldLayoutId id="2147484833" r:id="rId2"/>
    <p:sldLayoutId id="2147484834" r:id="rId3"/>
    <p:sldLayoutId id="2147484835" r:id="rId4"/>
    <p:sldLayoutId id="2147484836" r:id="rId5"/>
    <p:sldLayoutId id="2147484837" r:id="rId6"/>
    <p:sldLayoutId id="2147484838" r:id="rId7"/>
    <p:sldLayoutId id="2147484839" r:id="rId8"/>
    <p:sldLayoutId id="2147484840" r:id="rId9"/>
    <p:sldLayoutId id="2147484841" r:id="rId10"/>
    <p:sldLayoutId id="2147484842" r:id="rId11"/>
    <p:sldLayoutId id="2147484843" r:id="rId12"/>
    <p:sldLayoutId id="2147484844" r:id="rId13"/>
    <p:sldLayoutId id="2147484845" r:id="rId14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8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9"/>
        </a:buBlip>
        <a:defRPr sz="2400">
          <a:solidFill>
            <a:schemeClr val="tx1"/>
          </a:solidFill>
          <a:latin typeface="+mn-lt"/>
          <a:cs typeface="+mn-cs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9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eaLnBrk="1" hangingPunct="1">
              <a:defRPr sz="2200" b="1">
                <a:solidFill>
                  <a:srgbClr val="003274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2CF3674-C13A-4AFE-B998-E29B511113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9" name="Text Box 5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468313" y="6529388"/>
            <a:ext cx="99853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400" b="1">
                <a:solidFill>
                  <a:srgbClr val="003274"/>
                </a:solidFill>
              </a:rPr>
              <a:t>www.tvel.ru</a:t>
            </a:r>
            <a:endParaRPr lang="ru-RU" sz="1400" b="1">
              <a:solidFill>
                <a:srgbClr val="003274"/>
              </a:solidFill>
            </a:endParaRPr>
          </a:p>
        </p:txBody>
      </p:sp>
      <p:pic>
        <p:nvPicPr>
          <p:cNvPr id="3078" name="Рисунок 5" descr="log2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35113" y="6478588"/>
            <a:ext cx="393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46" r:id="rId1"/>
    <p:sldLayoutId id="2147484847" r:id="rId2"/>
    <p:sldLayoutId id="2147484848" r:id="rId3"/>
    <p:sldLayoutId id="2147484849" r:id="rId4"/>
    <p:sldLayoutId id="2147484850" r:id="rId5"/>
    <p:sldLayoutId id="2147484851" r:id="rId6"/>
    <p:sldLayoutId id="2147484852" r:id="rId7"/>
    <p:sldLayoutId id="2147484853" r:id="rId8"/>
    <p:sldLayoutId id="2147484854" r:id="rId9"/>
    <p:sldLayoutId id="2147484855" r:id="rId10"/>
    <p:sldLayoutId id="2147484856" r:id="rId11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14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29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43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58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7188" indent="-357188" algn="l" rtl="0" eaLnBrk="0" fontAlgn="base" hangingPunct="0">
        <a:spcBef>
          <a:spcPct val="40000"/>
        </a:spcBef>
        <a:spcAft>
          <a:spcPct val="20000"/>
        </a:spcAft>
        <a:buBlip>
          <a:blip r:embed="rId16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60350" algn="l" rtl="0" eaLnBrk="0" fontAlgn="base" hangingPunct="0">
        <a:spcBef>
          <a:spcPct val="0"/>
        </a:spcBef>
        <a:spcAft>
          <a:spcPct val="20000"/>
        </a:spcAft>
        <a:buBlip>
          <a:blip r:embed="rId17"/>
        </a:buBlip>
        <a:defRPr sz="2400">
          <a:solidFill>
            <a:schemeClr val="tx1"/>
          </a:solidFill>
          <a:latin typeface="+mn-lt"/>
        </a:defRPr>
      </a:lvl2pPr>
      <a:lvl3pPr marL="890588" indent="-266700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</a:defRPr>
      </a:lvl3pPr>
      <a:lvl4pPr marL="1663700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1688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171" indent="-22857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316" indent="-22857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462" indent="-22857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1607" indent="-22857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eaLnBrk="1" hangingPunct="1">
              <a:defRPr sz="2200" b="1">
                <a:solidFill>
                  <a:srgbClr val="003274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ED5AAA36-90B2-423A-B887-2606DE17BF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4101" name="navigation8" descr="ujkm,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57" r:id="rId1"/>
    <p:sldLayoutId id="2147484858" r:id="rId2"/>
    <p:sldLayoutId id="2147484859" r:id="rId3"/>
    <p:sldLayoutId id="2147484860" r:id="rId4"/>
    <p:sldLayoutId id="2147484861" r:id="rId5"/>
    <p:sldLayoutId id="2147484862" r:id="rId6"/>
    <p:sldLayoutId id="2147484863" r:id="rId7"/>
    <p:sldLayoutId id="2147484864" r:id="rId8"/>
    <p:sldLayoutId id="2147484865" r:id="rId9"/>
    <p:sldLayoutId id="2147484866" r:id="rId10"/>
    <p:sldLayoutId id="2147484867" r:id="rId11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eaLnBrk="1" hangingPunct="1">
              <a:defRPr sz="2200" b="1">
                <a:solidFill>
                  <a:srgbClr val="003274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B0CFCF59-23AE-4247-9FF6-338237BA6F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5125" name="navigation8" descr="ujkm,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68" r:id="rId1"/>
    <p:sldLayoutId id="2147484869" r:id="rId2"/>
    <p:sldLayoutId id="2147484870" r:id="rId3"/>
    <p:sldLayoutId id="2147484871" r:id="rId4"/>
    <p:sldLayoutId id="2147484872" r:id="rId5"/>
    <p:sldLayoutId id="2147484873" r:id="rId6"/>
    <p:sldLayoutId id="2147484874" r:id="rId7"/>
    <p:sldLayoutId id="2147484875" r:id="rId8"/>
    <p:sldLayoutId id="2147484876" r:id="rId9"/>
    <p:sldLayoutId id="2147484877" r:id="rId10"/>
    <p:sldLayoutId id="2147484878" r:id="rId11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eaLnBrk="1" hangingPunct="1">
              <a:defRPr sz="2200" b="1">
                <a:solidFill>
                  <a:srgbClr val="003274"/>
                </a:solidFill>
              </a:defRPr>
            </a:lvl1pPr>
          </a:lstStyle>
          <a:p>
            <a:pPr>
              <a:defRPr/>
            </a:pPr>
            <a:fld id="{13F2B461-E6F7-4D0B-B6D7-DE7749C37D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6149" name="navigation8" descr="ujkm,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79" r:id="rId1"/>
    <p:sldLayoutId id="2147484801" r:id="rId2"/>
    <p:sldLayoutId id="2147484802" r:id="rId3"/>
    <p:sldLayoutId id="2147484803" r:id="rId4"/>
    <p:sldLayoutId id="2147484804" r:id="rId5"/>
    <p:sldLayoutId id="2147484805" r:id="rId6"/>
    <p:sldLayoutId id="2147484806" r:id="rId7"/>
    <p:sldLayoutId id="2147484807" r:id="rId8"/>
    <p:sldLayoutId id="2147484808" r:id="rId9"/>
    <p:sldLayoutId id="2147484809" r:id="rId10"/>
    <p:sldLayoutId id="2147484810" r:id="rId11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eaLnBrk="1" hangingPunct="1">
              <a:defRPr sz="2200" b="1">
                <a:solidFill>
                  <a:srgbClr val="003274"/>
                </a:solidFill>
              </a:defRPr>
            </a:lvl1pPr>
          </a:lstStyle>
          <a:p>
            <a:pPr>
              <a:defRPr/>
            </a:pPr>
            <a:fld id="{7D8B8079-F76D-4D88-A0E8-B1D5714D2D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7173" name="navigation8" descr="ujkm,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80" r:id="rId1"/>
    <p:sldLayoutId id="2147484811" r:id="rId2"/>
    <p:sldLayoutId id="2147484812" r:id="rId3"/>
    <p:sldLayoutId id="2147484813" r:id="rId4"/>
    <p:sldLayoutId id="2147484814" r:id="rId5"/>
    <p:sldLayoutId id="2147484815" r:id="rId6"/>
    <p:sldLayoutId id="2147484816" r:id="rId7"/>
    <p:sldLayoutId id="2147484817" r:id="rId8"/>
    <p:sldLayoutId id="2147484818" r:id="rId9"/>
    <p:sldLayoutId id="2147484819" r:id="rId10"/>
    <p:sldLayoutId id="2147484820" r:id="rId11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rgbClr val="003274"/>
                </a:solidFill>
                <a:cs typeface="+mn-cs"/>
              </a:defRPr>
            </a:lvl1pPr>
          </a:lstStyle>
          <a:p>
            <a:pPr>
              <a:defRPr/>
            </a:pPr>
            <a:fld id="{B1AED9B7-A711-4933-B372-70D2007634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8197" name="navigation8" descr="ujkm,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81" r:id="rId1"/>
    <p:sldLayoutId id="2147484821" r:id="rId2"/>
    <p:sldLayoutId id="2147484822" r:id="rId3"/>
    <p:sldLayoutId id="2147484823" r:id="rId4"/>
    <p:sldLayoutId id="2147484824" r:id="rId5"/>
    <p:sldLayoutId id="2147484825" r:id="rId6"/>
    <p:sldLayoutId id="2147484826" r:id="rId7"/>
    <p:sldLayoutId id="2147484827" r:id="rId8"/>
    <p:sldLayoutId id="2147484828" r:id="rId9"/>
    <p:sldLayoutId id="2147484829" r:id="rId10"/>
    <p:sldLayoutId id="2147484830" r:id="rId11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"/>
            </p:custDataLst>
            <p:extLst/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101328" y="1979974"/>
            <a:ext cx="1942840" cy="94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13" dirty="0" smtClean="0">
                <a:solidFill>
                  <a:srgbClr val="000000"/>
                </a:solidFill>
                <a:cs typeface="+mn-cs"/>
              </a:rPr>
              <a:t>Last Modified 25.04.2014 19:06 Russian Standard Time</a:t>
            </a:r>
            <a:endParaRPr lang="ru-RU" sz="1401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211114" y="4197945"/>
            <a:ext cx="1723229" cy="94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13" dirty="0" smtClean="0">
                <a:solidFill>
                  <a:srgbClr val="000000"/>
                </a:solidFill>
                <a:cs typeface="+mn-cs"/>
              </a:rPr>
              <a:t>Printed 24.04.2014 20:59 Russian Standard Time</a:t>
            </a:r>
            <a:endParaRPr lang="ru-RU" sz="1401" dirty="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60" y="1990667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9183" y="297581"/>
            <a:ext cx="7945099" cy="307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9182" y="27536"/>
            <a:ext cx="859210" cy="215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1" dirty="0" smtClean="0">
                <a:solidFill>
                  <a:srgbClr val="808080"/>
                </a:solidFill>
                <a:latin typeface="Arial"/>
                <a:cs typeface="+mn-cs"/>
              </a:rPr>
              <a:t>TRACKER</a:t>
            </a:r>
            <a:endParaRPr lang="ru-RU" sz="1401" dirty="0">
              <a:solidFill>
                <a:srgbClr val="808080"/>
              </a:solidFill>
              <a:latin typeface="Arial"/>
              <a:cs typeface="+mn-cs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509" y="946661"/>
            <a:ext cx="8794113" cy="242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576" dirty="0" smtClean="0">
                <a:solidFill>
                  <a:srgbClr val="808080"/>
                </a:solidFill>
                <a:cs typeface="+mn-cs"/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21490" y="6273084"/>
            <a:ext cx="8722840" cy="148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963" dirty="0" smtClean="0">
                <a:solidFill>
                  <a:srgbClr val="00000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21489" y="6578595"/>
            <a:ext cx="7002570" cy="148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11499" indent="-611499" defTabSz="898137">
              <a:tabLst>
                <a:tab pos="614683" algn="l"/>
              </a:tabLst>
            </a:pPr>
            <a:r>
              <a:rPr lang="ru-RU" sz="963" dirty="0" smtClean="0">
                <a:solidFill>
                  <a:srgbClr val="000000"/>
                </a:solidFill>
                <a:latin typeface="Arial"/>
                <a:cs typeface="+mn-cs"/>
              </a:rPr>
              <a:t>ИСТОЧНИК: источник</a:t>
            </a:r>
            <a:endParaRPr lang="ru-RU" sz="963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66" y="1096568"/>
            <a:ext cx="4350891" cy="571770"/>
            <a:chOff x="915" y="677"/>
            <a:chExt cx="2686" cy="353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677"/>
              <a:ext cx="2686" cy="35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dirty="0" smtClean="0">
                  <a:solidFill>
                    <a:srgbClr val="000000"/>
                  </a:solidFill>
                  <a:latin typeface="Arial"/>
                  <a:cs typeface="+mn-cs"/>
                </a:rPr>
                <a:t>Title</a:t>
              </a:r>
            </a:p>
            <a:p>
              <a:r>
                <a:rPr lang="ru-RU" dirty="0" smtClean="0">
                  <a:solidFill>
                    <a:srgbClr val="808080"/>
                  </a:solidFill>
                  <a:latin typeface="Arial"/>
                  <a:cs typeface="+mn-cs"/>
                </a:rPr>
                <a:t>Unit of measure</a:t>
              </a:r>
              <a:endParaRPr lang="ru-RU" dirty="0">
                <a:solidFill>
                  <a:srgbClr val="808080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21488" y="6454684"/>
            <a:ext cx="8891762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1720" tIns="91720" rIns="91720" bIns="91720" anchor="ctr"/>
          <a:lstStyle/>
          <a:p>
            <a:pPr>
              <a:defRPr/>
            </a:pPr>
            <a:endParaRPr lang="ru-RU" sz="1839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9183" y="902199"/>
            <a:ext cx="8885636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1720" tIns="91720" rIns="91720" bIns="91720" anchor="ctr"/>
          <a:lstStyle/>
          <a:p>
            <a:pPr>
              <a:defRPr/>
            </a:pPr>
            <a:endParaRPr lang="ru-RU" sz="1839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Slide Number"/>
          <p:cNvSpPr txBox="1">
            <a:spLocks/>
          </p:cNvSpPr>
          <p:nvPr userDrawn="1"/>
        </p:nvSpPr>
        <p:spPr>
          <a:xfrm>
            <a:off x="8719607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z="876" smtClean="0">
                <a:solidFill>
                  <a:srgbClr val="000000"/>
                </a:solidFill>
                <a:cs typeface="+mn-cs"/>
              </a:rPr>
              <a:pPr/>
              <a:t>‹#›</a:t>
            </a:fld>
            <a:endParaRPr lang="en-US" sz="876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7189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3" r:id="rId1"/>
    <p:sldLayoutId id="2147484884" r:id="rId2"/>
    <p:sldLayoutId id="2147484885" r:id="rId3"/>
  </p:sldLayoutIdLst>
  <p:hf hdr="0" dt="0"/>
  <p:txStyles>
    <p:titleStyle>
      <a:lvl1pPr algn="l" defTabSz="898137" rtl="0" eaLnBrk="1" fontAlgn="base" hangingPunct="1">
        <a:spcBef>
          <a:spcPct val="0"/>
        </a:spcBef>
        <a:spcAft>
          <a:spcPct val="0"/>
        </a:spcAft>
        <a:tabLst>
          <a:tab pos="358300" algn="l"/>
        </a:tabLst>
        <a:defRPr sz="1927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98137" rtl="0" eaLnBrk="1" fontAlgn="base" hangingPunct="1">
        <a:spcBef>
          <a:spcPct val="0"/>
        </a:spcBef>
        <a:spcAft>
          <a:spcPct val="0"/>
        </a:spcAft>
        <a:defRPr sz="1927" b="1">
          <a:solidFill>
            <a:schemeClr val="tx2"/>
          </a:solidFill>
          <a:latin typeface="Arial" charset="0"/>
        </a:defRPr>
      </a:lvl2pPr>
      <a:lvl3pPr algn="l" defTabSz="898137" rtl="0" eaLnBrk="1" fontAlgn="base" hangingPunct="1">
        <a:spcBef>
          <a:spcPct val="0"/>
        </a:spcBef>
        <a:spcAft>
          <a:spcPct val="0"/>
        </a:spcAft>
        <a:defRPr sz="1927" b="1">
          <a:solidFill>
            <a:schemeClr val="tx2"/>
          </a:solidFill>
          <a:latin typeface="Arial" charset="0"/>
        </a:defRPr>
      </a:lvl3pPr>
      <a:lvl4pPr algn="l" defTabSz="898137" rtl="0" eaLnBrk="1" fontAlgn="base" hangingPunct="1">
        <a:spcBef>
          <a:spcPct val="0"/>
        </a:spcBef>
        <a:spcAft>
          <a:spcPct val="0"/>
        </a:spcAft>
        <a:defRPr sz="1927" b="1">
          <a:solidFill>
            <a:schemeClr val="tx2"/>
          </a:solidFill>
          <a:latin typeface="Arial" charset="0"/>
        </a:defRPr>
      </a:lvl4pPr>
      <a:lvl5pPr algn="l" defTabSz="898137" rtl="0" eaLnBrk="1" fontAlgn="base" hangingPunct="1">
        <a:spcBef>
          <a:spcPct val="0"/>
        </a:spcBef>
        <a:spcAft>
          <a:spcPct val="0"/>
        </a:spcAft>
        <a:defRPr sz="1927" b="1">
          <a:solidFill>
            <a:schemeClr val="tx2"/>
          </a:solidFill>
          <a:latin typeface="Arial" charset="0"/>
        </a:defRPr>
      </a:lvl5pPr>
      <a:lvl6pPr marL="458612" algn="l" defTabSz="898137" rtl="0" eaLnBrk="1" fontAlgn="base" hangingPunct="1">
        <a:spcBef>
          <a:spcPct val="0"/>
        </a:spcBef>
        <a:spcAft>
          <a:spcPct val="0"/>
        </a:spcAft>
        <a:defRPr sz="1927" b="1">
          <a:solidFill>
            <a:schemeClr val="tx2"/>
          </a:solidFill>
          <a:latin typeface="Arial" charset="0"/>
        </a:defRPr>
      </a:lvl6pPr>
      <a:lvl7pPr marL="917248" algn="l" defTabSz="898137" rtl="0" eaLnBrk="1" fontAlgn="base" hangingPunct="1">
        <a:spcBef>
          <a:spcPct val="0"/>
        </a:spcBef>
        <a:spcAft>
          <a:spcPct val="0"/>
        </a:spcAft>
        <a:defRPr sz="1927" b="1">
          <a:solidFill>
            <a:schemeClr val="tx2"/>
          </a:solidFill>
          <a:latin typeface="Arial" charset="0"/>
        </a:defRPr>
      </a:lvl7pPr>
      <a:lvl8pPr marL="1375872" algn="l" defTabSz="898137" rtl="0" eaLnBrk="1" fontAlgn="base" hangingPunct="1">
        <a:spcBef>
          <a:spcPct val="0"/>
        </a:spcBef>
        <a:spcAft>
          <a:spcPct val="0"/>
        </a:spcAft>
        <a:defRPr sz="1927" b="1">
          <a:solidFill>
            <a:schemeClr val="tx2"/>
          </a:solidFill>
          <a:latin typeface="Arial" charset="0"/>
        </a:defRPr>
      </a:lvl8pPr>
      <a:lvl9pPr marL="1834495" algn="l" defTabSz="898137" rtl="0" eaLnBrk="1" fontAlgn="base" hangingPunct="1">
        <a:spcBef>
          <a:spcPct val="0"/>
        </a:spcBef>
        <a:spcAft>
          <a:spcPct val="0"/>
        </a:spcAft>
        <a:defRPr sz="1927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8137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576">
          <a:solidFill>
            <a:schemeClr val="tx1"/>
          </a:solidFill>
          <a:latin typeface="+mn-lt"/>
          <a:ea typeface="+mn-ea"/>
          <a:cs typeface="+mn-cs"/>
        </a:defRPr>
      </a:lvl1pPr>
      <a:lvl2pPr marL="194280" indent="-192687" algn="l" defTabSz="89813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576">
          <a:solidFill>
            <a:schemeClr val="tx1"/>
          </a:solidFill>
          <a:latin typeface="+mn-lt"/>
        </a:defRPr>
      </a:lvl2pPr>
      <a:lvl3pPr marL="458612" indent="-262755" algn="l" defTabSz="89813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576">
          <a:solidFill>
            <a:schemeClr val="tx1"/>
          </a:solidFill>
          <a:latin typeface="+mn-lt"/>
        </a:defRPr>
      </a:lvl3pPr>
      <a:lvl4pPr marL="616278" indent="-156062" algn="l" defTabSz="89813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576">
          <a:solidFill>
            <a:schemeClr val="tx1"/>
          </a:solidFill>
          <a:latin typeface="+mn-lt"/>
        </a:defRPr>
      </a:lvl4pPr>
      <a:lvl5pPr marL="752143" indent="-130579" algn="l" defTabSz="89813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76">
          <a:solidFill>
            <a:schemeClr val="tx1"/>
          </a:solidFill>
          <a:latin typeface="+mn-lt"/>
        </a:defRPr>
      </a:lvl5pPr>
      <a:lvl6pPr marL="752143" indent="-130579" algn="l" defTabSz="89813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76">
          <a:solidFill>
            <a:schemeClr val="tx1"/>
          </a:solidFill>
          <a:latin typeface="+mn-lt"/>
        </a:defRPr>
      </a:lvl6pPr>
      <a:lvl7pPr marL="752143" indent="-130579" algn="l" defTabSz="89813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76">
          <a:solidFill>
            <a:schemeClr val="tx1"/>
          </a:solidFill>
          <a:latin typeface="+mn-lt"/>
        </a:defRPr>
      </a:lvl7pPr>
      <a:lvl8pPr marL="752143" indent="-130579" algn="l" defTabSz="89813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76">
          <a:solidFill>
            <a:schemeClr val="tx1"/>
          </a:solidFill>
          <a:latin typeface="+mn-lt"/>
        </a:defRPr>
      </a:lvl8pPr>
      <a:lvl9pPr marL="752143" indent="-130579" algn="l" defTabSz="898137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7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7248" rtl="0" eaLnBrk="1" latinLnBrk="0" hangingPunct="1">
        <a:defRPr sz="1839" kern="1200">
          <a:solidFill>
            <a:schemeClr val="tx1"/>
          </a:solidFill>
          <a:latin typeface="+mn-lt"/>
          <a:ea typeface="+mn-ea"/>
          <a:cs typeface="+mn-cs"/>
        </a:defRPr>
      </a:lvl1pPr>
      <a:lvl2pPr marL="458612" algn="l" defTabSz="917248" rtl="0" eaLnBrk="1" latinLnBrk="0" hangingPunct="1">
        <a:defRPr sz="1839" kern="1200">
          <a:solidFill>
            <a:schemeClr val="tx1"/>
          </a:solidFill>
          <a:latin typeface="+mn-lt"/>
          <a:ea typeface="+mn-ea"/>
          <a:cs typeface="+mn-cs"/>
        </a:defRPr>
      </a:lvl2pPr>
      <a:lvl3pPr marL="917248" algn="l" defTabSz="917248" rtl="0" eaLnBrk="1" latinLnBrk="0" hangingPunct="1">
        <a:defRPr sz="1839" kern="1200">
          <a:solidFill>
            <a:schemeClr val="tx1"/>
          </a:solidFill>
          <a:latin typeface="+mn-lt"/>
          <a:ea typeface="+mn-ea"/>
          <a:cs typeface="+mn-cs"/>
        </a:defRPr>
      </a:lvl3pPr>
      <a:lvl4pPr marL="1375872" algn="l" defTabSz="917248" rtl="0" eaLnBrk="1" latinLnBrk="0" hangingPunct="1">
        <a:defRPr sz="1839" kern="1200">
          <a:solidFill>
            <a:schemeClr val="tx1"/>
          </a:solidFill>
          <a:latin typeface="+mn-lt"/>
          <a:ea typeface="+mn-ea"/>
          <a:cs typeface="+mn-cs"/>
        </a:defRPr>
      </a:lvl4pPr>
      <a:lvl5pPr marL="1834495" algn="l" defTabSz="917248" rtl="0" eaLnBrk="1" latinLnBrk="0" hangingPunct="1">
        <a:defRPr sz="1839" kern="1200">
          <a:solidFill>
            <a:schemeClr val="tx1"/>
          </a:solidFill>
          <a:latin typeface="+mn-lt"/>
          <a:ea typeface="+mn-ea"/>
          <a:cs typeface="+mn-cs"/>
        </a:defRPr>
      </a:lvl5pPr>
      <a:lvl6pPr marL="2293119" algn="l" defTabSz="917248" rtl="0" eaLnBrk="1" latinLnBrk="0" hangingPunct="1">
        <a:defRPr sz="1839" kern="1200">
          <a:solidFill>
            <a:schemeClr val="tx1"/>
          </a:solidFill>
          <a:latin typeface="+mn-lt"/>
          <a:ea typeface="+mn-ea"/>
          <a:cs typeface="+mn-cs"/>
        </a:defRPr>
      </a:lvl6pPr>
      <a:lvl7pPr marL="2751742" algn="l" defTabSz="917248" rtl="0" eaLnBrk="1" latinLnBrk="0" hangingPunct="1">
        <a:defRPr sz="1839" kern="1200">
          <a:solidFill>
            <a:schemeClr val="tx1"/>
          </a:solidFill>
          <a:latin typeface="+mn-lt"/>
          <a:ea typeface="+mn-ea"/>
          <a:cs typeface="+mn-cs"/>
        </a:defRPr>
      </a:lvl7pPr>
      <a:lvl8pPr marL="3210365" algn="l" defTabSz="917248" rtl="0" eaLnBrk="1" latinLnBrk="0" hangingPunct="1">
        <a:defRPr sz="1839" kern="1200">
          <a:solidFill>
            <a:schemeClr val="tx1"/>
          </a:solidFill>
          <a:latin typeface="+mn-lt"/>
          <a:ea typeface="+mn-ea"/>
          <a:cs typeface="+mn-cs"/>
        </a:defRPr>
      </a:lvl8pPr>
      <a:lvl9pPr marL="3668991" algn="l" defTabSz="917248" rtl="0" eaLnBrk="1" latinLnBrk="0" hangingPunct="1">
        <a:defRPr sz="18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17" Type="http://schemas.openxmlformats.org/officeDocument/2006/relationships/image" Target="../media/image34.png"/><Relationship Id="rId2" Type="http://schemas.openxmlformats.org/officeDocument/2006/relationships/image" Target="../media/image19.jpe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5" Type="http://schemas.openxmlformats.org/officeDocument/2006/relationships/image" Target="../media/image3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4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754274" y="2444129"/>
            <a:ext cx="7620545" cy="141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4"/>
              </a:buBlip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b="1" i="1" dirty="0" smtClean="0">
                <a:solidFill>
                  <a:schemeClr val="tx2"/>
                </a:solidFill>
              </a:rPr>
              <a:t>Презентация к докладу</a:t>
            </a:r>
            <a:r>
              <a:rPr lang="en-US" altLang="ru-RU" sz="1400" b="1" i="1" dirty="0" smtClean="0">
                <a:solidFill>
                  <a:schemeClr val="tx2"/>
                </a:solidFill>
              </a:rPr>
              <a:t>:</a:t>
            </a:r>
            <a:endParaRPr lang="ru-RU" altLang="ru-RU" sz="1400" b="1" i="1" dirty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chemeClr val="hlink"/>
                </a:solidFill>
                <a:latin typeface="+mn-lt"/>
                <a:cs typeface="+mn-cs"/>
              </a:rPr>
              <a:t>Развитие производства АО </a:t>
            </a:r>
            <a:r>
              <a:rPr lang="ru-RU" sz="2000" b="1" dirty="0">
                <a:solidFill>
                  <a:schemeClr val="hlink"/>
                </a:solidFill>
                <a:latin typeface="+mn-lt"/>
                <a:cs typeface="+mn-cs"/>
              </a:rPr>
              <a:t>«</a:t>
            </a:r>
            <a:r>
              <a:rPr lang="ru-RU" sz="2000" b="1" dirty="0" err="1">
                <a:solidFill>
                  <a:schemeClr val="hlink"/>
                </a:solidFill>
                <a:latin typeface="+mn-lt"/>
                <a:cs typeface="+mn-cs"/>
              </a:rPr>
              <a:t>Атоммашэкспорт</a:t>
            </a:r>
            <a:r>
              <a:rPr lang="ru-RU" sz="2000" b="1" dirty="0" smtClean="0">
                <a:solidFill>
                  <a:schemeClr val="hlink"/>
                </a:solidFill>
                <a:latin typeface="+mn-lt"/>
                <a:cs typeface="+mn-cs"/>
              </a:rPr>
              <a:t>» </a:t>
            </a:r>
            <a:br>
              <a:rPr lang="ru-RU" sz="2000" b="1" dirty="0" smtClean="0">
                <a:solidFill>
                  <a:schemeClr val="hlink"/>
                </a:solidFill>
                <a:latin typeface="+mn-lt"/>
                <a:cs typeface="+mn-cs"/>
              </a:rPr>
            </a:br>
            <a:r>
              <a:rPr lang="ru-RU" sz="2000" b="1" dirty="0" smtClean="0">
                <a:solidFill>
                  <a:schemeClr val="hlink"/>
                </a:solidFill>
                <a:latin typeface="+mn-lt"/>
                <a:cs typeface="+mn-cs"/>
              </a:rPr>
              <a:t>с помощью методов и инструментов производственной системы «Росатом»</a:t>
            </a:r>
            <a:endParaRPr lang="ru-RU" sz="2000" dirty="0">
              <a:solidFill>
                <a:srgbClr val="02020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0375" y="6255567"/>
            <a:ext cx="2167409" cy="360099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altLang="ru-RU" sz="1800" i="1" dirty="0" smtClean="0">
                <a:solidFill>
                  <a:schemeClr val="hlink"/>
                </a:solidFill>
              </a:rPr>
              <a:t>Декабрь 2018 г.</a:t>
            </a:r>
          </a:p>
        </p:txBody>
      </p:sp>
      <p:sp>
        <p:nvSpPr>
          <p:cNvPr id="30724" name="b--sw3tSuYwFh9d4syvsTVb" hidden="1"/>
          <p:cNvSpPr>
            <a:spLocks noChangeArrowheads="1"/>
          </p:cNvSpPr>
          <p:nvPr/>
        </p:nvSpPr>
        <p:spPr bwMode="auto">
          <a:xfrm>
            <a:off x="63502" y="6731000"/>
            <a:ext cx="63500" cy="635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lnSpc>
                <a:spcPct val="110000"/>
              </a:lnSpc>
              <a:spcAft>
                <a:spcPct val="20000"/>
              </a:spcAft>
              <a:buBlip>
                <a:blip r:embed="rId4"/>
              </a:buBlip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165399"/>
            <a:ext cx="1658076" cy="124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http://m.vniiht.ru/custom/uploads/photoalbums/40/full/1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://m.vniiht.ru/custom/uploads/photoalbums/40/full/11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://m.vniiht.ru/custom/uploads/photoalbums/40/full/112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92500" y="541660"/>
            <a:ext cx="3454400" cy="7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51720" y="1340768"/>
            <a:ext cx="709228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7945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t="8788" r="6688" b="56873"/>
          <a:stretch/>
        </p:blipFill>
        <p:spPr>
          <a:xfrm>
            <a:off x="144000" y="1284389"/>
            <a:ext cx="8916472" cy="243264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81620" y="4968283"/>
            <a:ext cx="777120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/>
            </a:lvl1pPr>
          </a:lstStyle>
          <a:p>
            <a:pPr algn="ctr"/>
            <a:r>
              <a:rPr lang="ru-RU" sz="1400" dirty="0" smtClean="0">
                <a:solidFill>
                  <a:srgbClr val="000000"/>
                </a:solidFill>
              </a:rPr>
              <a:t>Время изготовления заказа корпусов 22 шт. </a:t>
            </a:r>
            <a:r>
              <a:rPr lang="ru-RU" sz="14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54 дня</a:t>
            </a:r>
            <a:endParaRPr lang="ru-RU" sz="1400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C38206-4828-4678-B9C4-DF1DE1AE3D6E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899592" y="1376032"/>
            <a:ext cx="0" cy="30908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99576" y="3815702"/>
            <a:ext cx="0" cy="16194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699792" y="3312184"/>
            <a:ext cx="0" cy="14748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34379" y="3710302"/>
            <a:ext cx="17534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/>
            </a:lvl1pPr>
          </a:lstStyle>
          <a:p>
            <a:pPr algn="ctr"/>
            <a:r>
              <a:rPr lang="ru-RU" sz="1400" dirty="0" smtClean="0">
                <a:solidFill>
                  <a:srgbClr val="000000"/>
                </a:solidFill>
              </a:rPr>
              <a:t>Время изготовления</a:t>
            </a:r>
            <a:br>
              <a:rPr lang="ru-RU" sz="1400" dirty="0" smtClean="0">
                <a:solidFill>
                  <a:srgbClr val="000000"/>
                </a:solidFill>
              </a:rPr>
            </a:br>
            <a:r>
              <a:rPr lang="ru-RU" sz="1400" dirty="0" smtClean="0">
                <a:solidFill>
                  <a:srgbClr val="000000"/>
                </a:solidFill>
              </a:rPr>
              <a:t>1 </a:t>
            </a:r>
            <a:r>
              <a:rPr lang="ru-RU" sz="1400" dirty="0">
                <a:solidFill>
                  <a:srgbClr val="000000"/>
                </a:solidFill>
              </a:rPr>
              <a:t>корпуса </a:t>
            </a:r>
            <a:r>
              <a:rPr lang="ru-RU" sz="1400" dirty="0" smtClean="0">
                <a:solidFill>
                  <a:srgbClr val="000000"/>
                </a:solidFill>
              </a:rPr>
              <a:t/>
            </a:r>
            <a:br>
              <a:rPr lang="ru-RU" sz="1400" dirty="0" smtClean="0">
                <a:solidFill>
                  <a:srgbClr val="000000"/>
                </a:solidFill>
              </a:rPr>
            </a:br>
            <a:r>
              <a:rPr lang="ru-RU" sz="14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12 дней</a:t>
            </a:r>
            <a:endParaRPr lang="ru-RU" sz="1400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922391" y="5306837"/>
            <a:ext cx="8114105" cy="0"/>
          </a:xfrm>
          <a:prstGeom prst="straightConnector1">
            <a:avLst/>
          </a:prstGeom>
          <a:ln w="1905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9036496" y="3312184"/>
            <a:ext cx="0" cy="21229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922391" y="4679798"/>
            <a:ext cx="1777401" cy="0"/>
          </a:xfrm>
          <a:prstGeom prst="straightConnector1">
            <a:avLst/>
          </a:prstGeom>
          <a:ln w="1905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-19144" y="5632817"/>
            <a:ext cx="9163144" cy="784830"/>
          </a:xfrm>
          <a:prstGeom prst="rect">
            <a:avLst/>
          </a:prstGeom>
          <a:solidFill>
            <a:srgbClr val="92D050">
              <a:alpha val="40000"/>
            </a:srgbClr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defTabSz="898869" fontAlgn="auto">
              <a:lnSpc>
                <a:spcPts val="1800"/>
              </a:lnSpc>
              <a:spcBef>
                <a:spcPts val="580"/>
              </a:spcBef>
              <a:spcAft>
                <a:spcPts val="0"/>
              </a:spcAft>
              <a:defRPr sz="1400">
                <a:solidFill>
                  <a:srgbClr val="BAD3EC">
                    <a:lumMod val="10000"/>
                  </a:srgbClr>
                </a:solidFill>
                <a:latin typeface="Arial Black" pitchFamily="34" charset="0"/>
              </a:defRPr>
            </a:lvl1pPr>
          </a:lstStyle>
          <a:p>
            <a:r>
              <a:rPr lang="ru-RU" b="1" dirty="0" smtClean="0">
                <a:solidFill>
                  <a:schemeClr val="accent5">
                    <a:lumMod val="10000"/>
                  </a:schemeClr>
                </a:solidFill>
              </a:rPr>
              <a:t>РЕЗУЛЬТАТ: </a:t>
            </a:r>
            <a:r>
              <a:rPr lang="ru-RU" b="1" dirty="0">
                <a:solidFill>
                  <a:schemeClr val="accent5">
                    <a:lumMod val="10000"/>
                  </a:schemeClr>
                </a:solidFill>
              </a:rPr>
              <a:t/>
            </a:r>
            <a:br>
              <a:rPr lang="ru-RU" b="1" dirty="0">
                <a:solidFill>
                  <a:schemeClr val="accent5">
                    <a:lumMod val="10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10000"/>
                  </a:schemeClr>
                </a:solidFill>
                <a:latin typeface="+mn-lt"/>
              </a:rPr>
              <a:t>1. Снижение ВПП </a:t>
            </a:r>
            <a:r>
              <a:rPr lang="ru-RU" b="1" dirty="0">
                <a:solidFill>
                  <a:schemeClr val="accent5">
                    <a:lumMod val="10000"/>
                  </a:schemeClr>
                </a:solidFill>
                <a:latin typeface="+mn-lt"/>
              </a:rPr>
              <a:t>изготовления 1 корпуса </a:t>
            </a:r>
            <a:r>
              <a:rPr lang="ru-RU" b="1" dirty="0" smtClean="0">
                <a:solidFill>
                  <a:schemeClr val="accent5">
                    <a:lumMod val="10000"/>
                  </a:schemeClr>
                </a:solidFill>
              </a:rPr>
              <a:t>в 5 раз (с 62 до 12 дней)</a:t>
            </a:r>
            <a:r>
              <a:rPr lang="ru-RU" b="1" dirty="0">
                <a:solidFill>
                  <a:schemeClr val="accent5">
                    <a:lumMod val="10000"/>
                  </a:schemeClr>
                </a:solidFill>
                <a:latin typeface="+mn-lt"/>
              </a:rPr>
              <a:t/>
            </a:r>
            <a:br>
              <a:rPr lang="ru-RU" b="1" dirty="0">
                <a:solidFill>
                  <a:schemeClr val="accent5">
                    <a:lumMod val="10000"/>
                  </a:schemeClr>
                </a:solidFill>
                <a:latin typeface="+mn-lt"/>
              </a:rPr>
            </a:br>
            <a:r>
              <a:rPr lang="ru-RU" b="1" dirty="0" smtClean="0">
                <a:solidFill>
                  <a:schemeClr val="accent5">
                    <a:lumMod val="10000"/>
                  </a:schemeClr>
                </a:solidFill>
                <a:latin typeface="+mn-lt"/>
              </a:rPr>
              <a:t>2. Снижение ВПП </a:t>
            </a:r>
            <a:r>
              <a:rPr lang="ru-RU" b="1" dirty="0">
                <a:solidFill>
                  <a:schemeClr val="accent5">
                    <a:lumMod val="10000"/>
                  </a:schemeClr>
                </a:solidFill>
                <a:latin typeface="+mn-lt"/>
              </a:rPr>
              <a:t>изготовления заказа 22 корпуса </a:t>
            </a:r>
            <a:r>
              <a:rPr lang="ru-RU" b="1" dirty="0" smtClean="0">
                <a:solidFill>
                  <a:schemeClr val="accent5">
                    <a:lumMod val="10000"/>
                  </a:schemeClr>
                </a:solidFill>
              </a:rPr>
              <a:t>в 3 раза (с 166 до 54 дней)</a:t>
            </a:r>
            <a:endParaRPr lang="ru-RU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19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48"/>
          <a:stretch/>
        </p:blipFill>
        <p:spPr bwMode="auto">
          <a:xfrm>
            <a:off x="7385172" y="166105"/>
            <a:ext cx="595520" cy="58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Заголовок 1"/>
          <p:cNvSpPr txBox="1">
            <a:spLocks/>
          </p:cNvSpPr>
          <p:nvPr/>
        </p:nvSpPr>
        <p:spPr bwMode="auto">
          <a:xfrm>
            <a:off x="323528" y="113718"/>
            <a:ext cx="6840760" cy="759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kern="0" dirty="0" smtClean="0"/>
              <a:t>Время изготовления корпуса с учетом внедренных </a:t>
            </a:r>
            <a:r>
              <a:rPr lang="en-US" kern="0" dirty="0" smtClean="0"/>
              <a:t>	</a:t>
            </a:r>
            <a:r>
              <a:rPr lang="ru-RU" kern="0" dirty="0" smtClean="0"/>
              <a:t>улучшений на пилотном участке</a:t>
            </a:r>
            <a:endParaRPr lang="ru-RU" kern="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9005" y="1124744"/>
            <a:ext cx="972615" cy="2235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200" b="1" dirty="0" smtClean="0">
                <a:solidFill>
                  <a:srgbClr val="060606"/>
                </a:solidFill>
              </a:rPr>
              <a:t>Операции</a:t>
            </a:r>
            <a:endParaRPr lang="ru-RU" sz="1200" b="1" dirty="0">
              <a:solidFill>
                <a:srgbClr val="06060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311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574141"/>
              </p:ext>
            </p:extLst>
          </p:nvPr>
        </p:nvGraphicFramePr>
        <p:xfrm>
          <a:off x="251520" y="1138872"/>
          <a:ext cx="8640959" cy="39016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160018"/>
                <a:gridCol w="2160018"/>
                <a:gridCol w="2160018"/>
                <a:gridCol w="2160905"/>
              </a:tblGrid>
              <a:tr h="548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Наименование цели</a:t>
                      </a:r>
                      <a:endParaRPr lang="ru-RU" sz="100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Текущий показатель</a:t>
                      </a:r>
                      <a:endParaRPr lang="ru-RU" sz="100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Фактический </a:t>
                      </a:r>
                      <a:r>
                        <a:rPr lang="ru-RU" sz="14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показатель</a:t>
                      </a:r>
                      <a:endParaRPr lang="ru-RU" sz="100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Целевой показатель</a:t>
                      </a:r>
                      <a:endParaRPr lang="ru-RU" sz="100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48688">
                <a:tc grid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1. Сокращение ВПП, дни (на заказ 22 шт.)</a:t>
                      </a:r>
                      <a:endParaRPr lang="ru-RU" sz="100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86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- корпус проходки</a:t>
                      </a:r>
                      <a:endParaRPr lang="ru-RU" sz="10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166</a:t>
                      </a:r>
                      <a:endParaRPr lang="ru-RU" sz="10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132</a:t>
                      </a:r>
                      <a:endParaRPr lang="ru-RU" sz="100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54</a:t>
                      </a:r>
                      <a:r>
                        <a:rPr lang="ru-RU" sz="1800" baseline="300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*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86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- проходка импульсная;</a:t>
                      </a:r>
                      <a:endParaRPr lang="ru-RU" sz="10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313</a:t>
                      </a:r>
                      <a:endParaRPr lang="ru-RU" sz="10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123</a:t>
                      </a:r>
                      <a:endParaRPr lang="ru-RU" sz="10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73</a:t>
                      </a:r>
                      <a:r>
                        <a:rPr lang="ru-RU" sz="1800" baseline="300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**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8688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2. Повышение производительности </a:t>
                      </a:r>
                      <a:r>
                        <a:rPr lang="ru-RU" sz="1400" b="1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ru-RU" sz="140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трудоемкость технологического процесса, н/час)</a:t>
                      </a:r>
                      <a:endParaRPr lang="ru-RU" sz="1000" b="1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43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</a:endParaRPr>
                    </a:p>
                    <a:p>
                      <a:pPr marL="285750" indent="-285750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kern="12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корпус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 проходки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0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148</a:t>
                      </a:r>
                      <a:endParaRPr lang="ru-RU" sz="10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111</a:t>
                      </a:r>
                      <a:endParaRPr lang="ru-RU" sz="10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110</a:t>
                      </a:r>
                      <a:endParaRPr lang="ru-RU" sz="10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43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</a:rPr>
                        <a:t>- проходка импульсная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170</a:t>
                      </a:r>
                      <a:endParaRPr lang="ru-RU" sz="10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130</a:t>
                      </a:r>
                      <a:endParaRPr lang="ru-RU" sz="10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130</a:t>
                      </a:r>
                      <a:endParaRPr lang="ru-RU" sz="1100" dirty="0">
                        <a:solidFill>
                          <a:schemeClr val="accent5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59160" y="336042"/>
            <a:ext cx="8034708" cy="296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kern="0" dirty="0" smtClean="0"/>
              <a:t>Результаты реализации проекта</a:t>
            </a:r>
            <a:endParaRPr lang="ru-RU" kern="0" dirty="0"/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48"/>
          <a:stretch/>
        </p:blipFill>
        <p:spPr bwMode="auto">
          <a:xfrm>
            <a:off x="7385172" y="166105"/>
            <a:ext cx="595520" cy="58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3"/>
          <p:cNvSpPr txBox="1">
            <a:spLocks noGrp="1"/>
          </p:cNvSpPr>
          <p:nvPr/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r"/>
            <a:r>
              <a:rPr lang="ru-RU" altLang="ru-RU" sz="2200" b="1" dirty="0" smtClean="0">
                <a:solidFill>
                  <a:schemeClr val="hlink"/>
                </a:solidFill>
              </a:rPr>
              <a:t>11</a:t>
            </a:r>
            <a:endParaRPr lang="ru-RU" altLang="ru-RU" sz="2200" b="1" dirty="0">
              <a:solidFill>
                <a:schemeClr val="hlin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1428" y="5229200"/>
            <a:ext cx="8627665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- Показатель подтверждён расчетом, экспериментом на заказе </a:t>
            </a:r>
            <a:r>
              <a:rPr lang="ru-RU" sz="1400" dirty="0" err="1" smtClean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Руппур</a:t>
            </a:r>
            <a:r>
              <a:rPr lang="ru-RU" sz="1400" dirty="0" smtClean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 реализованными мероприятиями проекта в связи с </a:t>
            </a:r>
            <a:r>
              <a:rPr lang="ru-RU" sz="14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остановкой потока по причине изменения производственной программы.</a:t>
            </a:r>
            <a:endParaRPr lang="ru-RU" sz="1400" dirty="0" smtClean="0">
              <a:solidFill>
                <a:schemeClr val="accent5">
                  <a:lumMod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1400" dirty="0" smtClean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** - Показатель подтверждён расчетным путем и реализованными мероприятиями проекта в связи с остановкой потока </a:t>
            </a:r>
            <a:r>
              <a:rPr lang="ru-RU" sz="14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причинам длительного согласования планов </a:t>
            </a:r>
            <a:r>
              <a:rPr lang="ru-RU" sz="1400" dirty="0" smtClean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качества.</a:t>
            </a:r>
          </a:p>
        </p:txBody>
      </p:sp>
    </p:spTree>
    <p:extLst>
      <p:ext uri="{BB962C8B-B14F-4D97-AF65-F5344CB8AC3E}">
        <p14:creationId xmlns:p14="http://schemas.microsoft.com/office/powerpoint/2010/main" val="35585562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539552" y="2291680"/>
            <a:ext cx="8584510" cy="561256"/>
          </a:xfrm>
          <a:prstGeom prst="roundRect">
            <a:avLst>
              <a:gd name="adj" fmla="val 5649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260648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hlink"/>
                </a:solidFill>
                <a:latin typeface="+mj-lt"/>
                <a:ea typeface="+mj-ea"/>
                <a:cs typeface="+mj-cs"/>
              </a:rPr>
              <a:t>Дальнейшее развитие</a:t>
            </a:r>
            <a:endParaRPr lang="ru-RU" sz="2000" b="1" dirty="0">
              <a:solidFill>
                <a:schemeClr val="hlink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C38206-4828-4678-B9C4-DF1DE1AE3D6E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48"/>
          <a:stretch/>
        </p:blipFill>
        <p:spPr bwMode="auto">
          <a:xfrm>
            <a:off x="7385172" y="166105"/>
            <a:ext cx="595520" cy="58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18684" y="1034585"/>
            <a:ext cx="3008480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20202"/>
                </a:solidFill>
                <a:latin typeface="Arial Black" panose="020B0A04020102020204" pitchFamily="34" charset="0"/>
              </a:rPr>
              <a:t>Планы на 2019 год</a:t>
            </a:r>
            <a:endParaRPr lang="ru-RU" sz="1600" b="1" dirty="0">
              <a:solidFill>
                <a:srgbClr val="020202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83888" y="2394024"/>
            <a:ext cx="355664" cy="35566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5">
                    <a:lumMod val="10000"/>
                  </a:schemeClr>
                </a:solidFill>
              </a:rPr>
              <a:t>2</a:t>
            </a:r>
            <a:endParaRPr lang="ru-RU" sz="2000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cxnSp>
        <p:nvCxnSpPr>
          <p:cNvPr id="11" name="Прямая соединительная линия 10"/>
          <p:cNvCxnSpPr>
            <a:stCxn id="6" idx="1"/>
          </p:cNvCxnSpPr>
          <p:nvPr/>
        </p:nvCxnSpPr>
        <p:spPr>
          <a:xfrm flipH="1">
            <a:off x="361720" y="1203862"/>
            <a:ext cx="2756964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endCxn id="9" idx="0"/>
          </p:cNvCxnSpPr>
          <p:nvPr/>
        </p:nvCxnSpPr>
        <p:spPr>
          <a:xfrm>
            <a:off x="361720" y="1203862"/>
            <a:ext cx="0" cy="1190162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183888" y="1572745"/>
            <a:ext cx="355664" cy="35566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5">
                    <a:lumMod val="10000"/>
                  </a:schemeClr>
                </a:solidFill>
              </a:rPr>
              <a:t>1</a:t>
            </a:r>
            <a:endParaRPr lang="ru-RU" sz="2000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0977" y="1504990"/>
            <a:ext cx="8583023" cy="5371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/>
            </a:lvl1pPr>
          </a:lstStyle>
          <a:p>
            <a:pPr>
              <a:lnSpc>
                <a:spcPts val="1800"/>
              </a:lnSpc>
            </a:pPr>
            <a:r>
              <a:rPr lang="ru-RU" sz="1400" b="0" dirty="0" smtClean="0">
                <a:solidFill>
                  <a:srgbClr val="000000"/>
                </a:solidFill>
              </a:rPr>
              <a:t>- Продолжение </a:t>
            </a:r>
            <a:r>
              <a:rPr lang="ru-RU" sz="1400" b="0" dirty="0">
                <a:solidFill>
                  <a:srgbClr val="000000"/>
                </a:solidFill>
              </a:rPr>
              <a:t>работ </a:t>
            </a:r>
            <a:r>
              <a:rPr lang="ru-RU" sz="1400" b="0" dirty="0" smtClean="0">
                <a:solidFill>
                  <a:srgbClr val="000000"/>
                </a:solidFill>
              </a:rPr>
              <a:t>по совершенствованию потока </a:t>
            </a:r>
            <a:r>
              <a:rPr lang="ru-RU" sz="1400" b="0" dirty="0">
                <a:solidFill>
                  <a:srgbClr val="000000"/>
                </a:solidFill>
              </a:rPr>
              <a:t>проходка импульсная</a:t>
            </a:r>
          </a:p>
          <a:p>
            <a:pPr>
              <a:lnSpc>
                <a:spcPts val="1800"/>
              </a:lnSpc>
            </a:pPr>
            <a:r>
              <a:rPr lang="ru-RU" sz="1400" b="0" dirty="0" smtClean="0">
                <a:solidFill>
                  <a:srgbClr val="000000"/>
                </a:solidFill>
              </a:rPr>
              <a:t>- Реализация </a:t>
            </a:r>
            <a:r>
              <a:rPr lang="ru-RU" sz="1400" b="0" dirty="0">
                <a:solidFill>
                  <a:srgbClr val="000000"/>
                </a:solidFill>
              </a:rPr>
              <a:t>проекта </a:t>
            </a:r>
            <a:r>
              <a:rPr lang="ru-RU" sz="1400" b="0" dirty="0" smtClean="0">
                <a:solidFill>
                  <a:srgbClr val="000000"/>
                </a:solidFill>
              </a:rPr>
              <a:t>по совершенствованию потока клапан</a:t>
            </a:r>
            <a:endParaRPr lang="ru-RU" sz="1400" b="0" dirty="0">
              <a:solidFill>
                <a:srgbClr val="000000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7123056" y="1648833"/>
            <a:ext cx="297760" cy="293114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39551" y="1506556"/>
            <a:ext cx="8584511" cy="561256"/>
          </a:xfrm>
          <a:prstGeom prst="roundRect">
            <a:avLst>
              <a:gd name="adj" fmla="val 5649"/>
            </a:avLst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420816" y="1610603"/>
            <a:ext cx="1703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/>
            </a:lvl1pPr>
          </a:lstStyle>
          <a:p>
            <a:r>
              <a:rPr lang="ru-RU" sz="1400" dirty="0" smtClean="0">
                <a:solidFill>
                  <a:srgbClr val="000000"/>
                </a:solidFill>
              </a:rPr>
              <a:t>Самостоятельно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0977" y="2423531"/>
            <a:ext cx="77712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/>
            </a:lvl1pPr>
          </a:lstStyle>
          <a:p>
            <a:r>
              <a:rPr lang="ru-RU" sz="1400" b="0" dirty="0" smtClean="0">
                <a:solidFill>
                  <a:srgbClr val="000000"/>
                </a:solidFill>
              </a:rPr>
              <a:t>Решение проблем по длительному согласованию планов качества и ТЗ</a:t>
            </a:r>
            <a:endParaRPr lang="ru-RU" sz="1400" b="0" dirty="0">
              <a:solidFill>
                <a:srgbClr val="000000"/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7133052" y="2438194"/>
            <a:ext cx="297760" cy="293114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7305496" y="2303842"/>
            <a:ext cx="1703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/>
            </a:lvl1pPr>
          </a:lstStyle>
          <a:p>
            <a:pPr algn="ctr"/>
            <a:r>
              <a:rPr lang="ru-RU" sz="1400" dirty="0" smtClean="0">
                <a:solidFill>
                  <a:srgbClr val="000000"/>
                </a:solidFill>
              </a:rPr>
              <a:t>С помощью </a:t>
            </a:r>
            <a:br>
              <a:rPr lang="ru-RU" sz="1400" dirty="0" smtClean="0">
                <a:solidFill>
                  <a:srgbClr val="000000"/>
                </a:solidFill>
              </a:rPr>
            </a:br>
            <a:r>
              <a:rPr lang="ru-RU" sz="1400" dirty="0" smtClean="0">
                <a:solidFill>
                  <a:srgbClr val="000000"/>
                </a:solidFill>
              </a:rPr>
              <a:t>ГК </a:t>
            </a:r>
            <a:r>
              <a:rPr lang="ru-RU" sz="1400" dirty="0" err="1" smtClean="0">
                <a:solidFill>
                  <a:srgbClr val="000000"/>
                </a:solidFill>
              </a:rPr>
              <a:t>Росатом</a:t>
            </a:r>
            <a:endParaRPr lang="ru-RU" sz="1400" dirty="0">
              <a:solidFill>
                <a:srgbClr val="00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6" b="43317"/>
          <a:stretch/>
        </p:blipFill>
        <p:spPr>
          <a:xfrm>
            <a:off x="0" y="3100913"/>
            <a:ext cx="9144000" cy="331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33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C38206-4828-4678-B9C4-DF1DE1AE3D6E}" type="slidenum">
              <a:rPr lang="ru-RU" altLang="ru-RU" smtClean="0">
                <a:solidFill>
                  <a:srgbClr val="003274"/>
                </a:solidFill>
              </a:rPr>
              <a:pPr>
                <a:defRPr/>
              </a:pPr>
              <a:t>13</a:t>
            </a:fld>
            <a:endParaRPr lang="ru-RU" altLang="ru-RU">
              <a:solidFill>
                <a:srgbClr val="003274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3090" y="268198"/>
            <a:ext cx="39641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3274"/>
                </a:solidFill>
              </a:rPr>
              <a:t>Решение </a:t>
            </a:r>
            <a:r>
              <a:rPr lang="ru-RU" sz="2000" b="1" dirty="0">
                <a:solidFill>
                  <a:srgbClr val="003274"/>
                </a:solidFill>
              </a:rPr>
              <a:t>«внешних» проблем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107504" y="980731"/>
          <a:ext cx="8784976" cy="5479365"/>
        </p:xfrm>
        <a:graphic>
          <a:graphicData uri="http://schemas.openxmlformats.org/drawingml/2006/table">
            <a:tbl>
              <a:tblPr/>
              <a:tblGrid>
                <a:gridCol w="419472"/>
                <a:gridCol w="4032448"/>
                <a:gridCol w="2016224"/>
                <a:gridCol w="2316832"/>
              </a:tblGrid>
              <a:tr h="41997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0000"/>
                          </a:solidFill>
                          <a:effectLst/>
                        </a:rPr>
                        <a:t>№</a:t>
                      </a:r>
                      <a:endParaRPr lang="ru-RU" sz="1000" b="1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0000"/>
                          </a:solidFill>
                          <a:effectLst/>
                        </a:rPr>
                        <a:t>п/п</a:t>
                      </a:r>
                      <a:endParaRPr lang="ru-RU" sz="10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0000"/>
                          </a:solidFill>
                          <a:effectLst/>
                        </a:rPr>
                        <a:t>Проблема</a:t>
                      </a:r>
                      <a:endParaRPr lang="ru-RU" sz="10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0000"/>
                          </a:solidFill>
                          <a:effectLst/>
                        </a:rPr>
                        <a:t>Предложение</a:t>
                      </a:r>
                      <a:endParaRPr lang="ru-RU" sz="10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0000"/>
                          </a:solidFill>
                          <a:effectLst/>
                        </a:rPr>
                        <a:t>Эффект</a:t>
                      </a:r>
                      <a:endParaRPr lang="ru-RU" sz="10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53943">
                <a:tc gridSpan="4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Группа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проблем «Контрольные точки»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00" marR="17700" marT="8850" marB="8850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0998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00" marR="17700" marT="8850" marB="8850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Контрольные точки НР и </a:t>
                      </a:r>
                      <a:r>
                        <a:rPr lang="en-US" sz="105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WP</a:t>
                      </a: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от общего количества по планам качества  со стороны  Уполномоченной организации составляет 50</a:t>
                      </a:r>
                      <a:r>
                        <a:rPr lang="ru-RU" sz="105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%.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Имеются  точки остановки процесса </a:t>
                      </a:r>
                      <a:r>
                        <a:rPr lang="en-US" sz="105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HP</a:t>
                      </a: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en-US" sz="105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WP</a:t>
                      </a: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 случаях, когда фактически проверка качества изготовления осуществляется (возможно осуществлять) по «документам»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u="sng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Пример:</a:t>
                      </a:r>
                      <a:r>
                        <a:rPr lang="ru-RU" sz="1050" b="1" u="sng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1" u="sng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Курская </a:t>
                      </a:r>
                      <a:r>
                        <a:rPr lang="ru-RU" sz="1050" b="1" u="sng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АЭС </a:t>
                      </a:r>
                      <a:r>
                        <a:rPr lang="ru-RU" sz="1050" b="1" u="sng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бл</a:t>
                      </a:r>
                      <a:r>
                        <a:rPr lang="ru-RU" sz="1050" b="1" u="sng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1, 2</a:t>
                      </a:r>
                      <a:r>
                        <a:rPr lang="ru-RU" sz="1050" b="1" u="sng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Количество планов качества     </a:t>
                      </a:r>
                      <a:r>
                        <a:rPr lang="ru-RU" sz="105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166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Общее  количество точек ПК     </a:t>
                      </a:r>
                      <a:r>
                        <a:rPr lang="ru-RU" sz="105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4104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НР                                                </a:t>
                      </a:r>
                      <a:r>
                        <a:rPr lang="ru-RU" sz="105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1702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WP                                                </a:t>
                      </a:r>
                      <a:r>
                        <a:rPr lang="en-US" sz="105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365</a:t>
                      </a:r>
                      <a:r>
                        <a:rPr lang="en-US" sz="105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контрольных точек (РГД,УЗК,ЦД, сборка под сварку) со статусом </a:t>
                      </a:r>
                      <a:r>
                        <a:rPr lang="en-US" sz="105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HP</a:t>
                      </a:r>
                      <a:r>
                        <a:rPr lang="ru-RU" sz="105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05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WP</a:t>
                      </a: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342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Отсутствие выборочного контроля контрольных точек.  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00" marR="17700" marT="8850" marB="8850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Проанализировать целесообразность назначения статуса точек 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HP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WP 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контрольных операциях фактически качество которых подтверждается (закрывается) отчетными документами 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00" marR="17700" marT="8850" marB="8850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возможность работать в потоке;</a:t>
                      </a:r>
                      <a:b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уменьшение  простоев в ожидании и времени на освидетельствование;</a:t>
                      </a:r>
                      <a:b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повышение качества планирования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повышение производительности и снижение цикла изготовления.</a:t>
                      </a:r>
                      <a:b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00" marR="17700" marT="8850" marB="8850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02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92783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00" marR="17700" marT="8850" marB="8850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Обязательный статус </a:t>
                      </a:r>
                      <a:r>
                        <a:rPr lang="en-US" sz="105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HP</a:t>
                      </a:r>
                      <a:r>
                        <a:rPr lang="en-US" sz="105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точки </a:t>
                      </a:r>
                      <a:r>
                        <a:rPr lang="ru-RU" sz="1050" b="1" u="sng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«проверка готовности предприятия к производству»</a:t>
                      </a: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на оборудование и 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комплектующие для российских АЭС для Генподрядчика и Заказчика. 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Анализ: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Статистика участия в первой точке показывает, что в 99% случаев точка подписывается только представителем СО без участия Генподрядчика и </a:t>
                      </a:r>
                      <a:r>
                        <a:rPr lang="ru-RU" sz="105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Гепроектировщика</a:t>
                      </a:r>
                      <a:r>
                        <a:rPr lang="ru-RU" sz="105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00" marR="17700" marT="8850" marB="8850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Возложить исключительную ответственность по проверки готовности производства на СО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700" marR="17700" marT="8850" marB="8850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оперативный запуск производства</a:t>
                      </a:r>
                      <a:b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отсутствие ожидания решения Генподрядчика и </a:t>
                      </a:r>
                      <a:r>
                        <a:rPr lang="ru-RU" sz="105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Генпроектировщика</a:t>
                      </a: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 участию в контрольной точки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отсутствие излишней переписки от предприятий изготовителей оборудования и </a:t>
                      </a:r>
                      <a:r>
                        <a:rPr lang="ru-RU" sz="105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комплектующих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00" marR="17700" marT="8850" marB="8850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02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48"/>
          <a:stretch/>
        </p:blipFill>
        <p:spPr bwMode="auto">
          <a:xfrm>
            <a:off x="7385172" y="166105"/>
            <a:ext cx="595520" cy="58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88358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C38206-4828-4678-B9C4-DF1DE1AE3D6E}" type="slidenum">
              <a:rPr lang="ru-RU" altLang="ru-RU" smtClean="0">
                <a:solidFill>
                  <a:srgbClr val="003274"/>
                </a:solidFill>
              </a:rPr>
              <a:pPr>
                <a:defRPr/>
              </a:pPr>
              <a:t>14</a:t>
            </a:fld>
            <a:endParaRPr lang="ru-RU" altLang="ru-RU">
              <a:solidFill>
                <a:srgbClr val="003274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3090" y="268198"/>
            <a:ext cx="39641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3274"/>
                </a:solidFill>
              </a:rPr>
              <a:t>Решение </a:t>
            </a:r>
            <a:r>
              <a:rPr lang="ru-RU" sz="2000" b="1" dirty="0">
                <a:solidFill>
                  <a:srgbClr val="003274"/>
                </a:solidFill>
              </a:rPr>
              <a:t>«внешних» проблем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107504" y="980730"/>
          <a:ext cx="8784976" cy="4722103"/>
        </p:xfrm>
        <a:graphic>
          <a:graphicData uri="http://schemas.openxmlformats.org/drawingml/2006/table">
            <a:tbl>
              <a:tblPr/>
              <a:tblGrid>
                <a:gridCol w="430976"/>
                <a:gridCol w="4164960"/>
                <a:gridCol w="2304256"/>
                <a:gridCol w="1884784"/>
              </a:tblGrid>
              <a:tr h="409268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0000"/>
                          </a:solidFill>
                          <a:effectLst/>
                        </a:rPr>
                        <a:t>№</a:t>
                      </a:r>
                      <a:endParaRPr lang="ru-RU" sz="1000" b="1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0000"/>
                          </a:solidFill>
                          <a:effectLst/>
                        </a:rPr>
                        <a:t>п/п</a:t>
                      </a:r>
                      <a:endParaRPr lang="ru-RU" sz="10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0000"/>
                          </a:solidFill>
                          <a:effectLst/>
                        </a:rPr>
                        <a:t>Проблема</a:t>
                      </a:r>
                      <a:endParaRPr lang="ru-RU" sz="10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0000"/>
                          </a:solidFill>
                          <a:effectLst/>
                        </a:rPr>
                        <a:t>Предложение</a:t>
                      </a:r>
                      <a:endParaRPr lang="ru-RU" sz="10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0000"/>
                          </a:solidFill>
                          <a:effectLst/>
                        </a:rPr>
                        <a:t>Эффект</a:t>
                      </a:r>
                      <a:endParaRPr lang="ru-RU" sz="10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82883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00" marR="17700" marT="8850" marB="8850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Последовательность закрытия контрольных точек  ПК заинтересованными организациями.</a:t>
                      </a:r>
                      <a:endParaRPr lang="ru-RU" sz="105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u="sng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Пример: </a:t>
                      </a:r>
                      <a:r>
                        <a:rPr lang="ru-RU" sz="1050" b="1" i="0" u="sng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Гидроиспытания</a:t>
                      </a:r>
                      <a:r>
                        <a:rPr lang="ru-RU" sz="1050" b="1" i="0" u="sng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проходки Индия. </a:t>
                      </a:r>
                      <a:endParaRPr lang="ru-RU" sz="1050" b="1" i="0" u="sng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проходок              </a:t>
                      </a:r>
                      <a:r>
                        <a:rPr lang="ru-RU" sz="1050" b="1" i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179 шт.</a:t>
                      </a:r>
                      <a:endParaRPr lang="ru-RU" sz="105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Объем </a:t>
                      </a:r>
                      <a:r>
                        <a:rPr lang="ru-RU" sz="1050" i="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гидроиспытаний</a:t>
                      </a:r>
                      <a:r>
                        <a:rPr lang="ru-RU" sz="1050" i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ru-RU" sz="1050" b="1" i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305 раз</a:t>
                      </a:r>
                      <a:endParaRPr lang="ru-RU" sz="105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Технологическое время выполнения </a:t>
                      </a:r>
                      <a:r>
                        <a:rPr lang="ru-RU" sz="1050" i="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гидроиспытаний</a:t>
                      </a:r>
                      <a:r>
                        <a:rPr lang="ru-RU" sz="1050" i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</a:t>
                      </a:r>
                      <a:r>
                        <a:rPr lang="ru-RU" sz="1050" b="1" i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203 часа</a:t>
                      </a:r>
                      <a:r>
                        <a:rPr lang="ru-RU" sz="1050" i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105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Последовательность проведения гидравлических испытаний приводит к потерям в объеме </a:t>
                      </a:r>
                      <a:r>
                        <a:rPr lang="ru-RU" sz="1050" b="1" i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 дней на 1 блок.</a:t>
                      </a:r>
                      <a:endParaRPr lang="ru-RU" sz="105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*при расчетах не учитывалось время ожидания представителя </a:t>
                      </a:r>
                      <a:r>
                        <a:rPr lang="ru-RU" sz="1050" i="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Инозаказчика</a:t>
                      </a:r>
                      <a:r>
                        <a:rPr lang="ru-RU" sz="1050" i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</a:t>
                      </a:r>
                      <a:endParaRPr lang="ru-RU" sz="105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00" marR="17700" marT="8850" marB="8850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Возможность одновременного участия всех контролирующих организаций после контроля  Службой Качества завода-изготовителя</a:t>
                      </a:r>
                      <a:endParaRPr lang="ru-RU" sz="105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00" marR="17700" marT="8850" marB="8850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Существенное снижение времени на одном испытании</a:t>
                      </a:r>
                      <a:endParaRPr lang="ru-RU" sz="105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отсутствие простоев</a:t>
                      </a:r>
                      <a:endParaRPr lang="ru-RU" sz="105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повышение возможностей планирования</a:t>
                      </a:r>
                      <a:endParaRPr lang="ru-RU" sz="105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-повышение производительности  </a:t>
                      </a:r>
                      <a:endParaRPr lang="ru-RU" sz="105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00" marR="17700" marT="8850" marB="8850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202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055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00" marR="17700" marT="8850" marB="8850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Взаимодействие с УО </a:t>
                      </a:r>
                      <a:endParaRPr lang="ru-RU" sz="105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Увеличение  количества контрольных точек по сравнению с представленным проектом ПК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Выделение (дробление) контрольных точек ПСИ или приёмочной инспекции на отдельные точки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внесение новых контрольных точек по отдельным операциям технологического  неответственного </a:t>
                      </a:r>
                      <a:r>
                        <a:rPr lang="ru-RU" sz="105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характера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700" marR="17700" marT="8850" marB="8850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Рассмотреть возможность оптимизации количества КТ, целесообразность выделение определенных технологических операций в отдельные контрольные точки. Анализ целесообразности статуса точек 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HP, WP 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00" marR="17700" marT="8850" marB="8850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Существенное повышение производительности, сокращение цикла изготовления оборудования, исключение простоев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00" marR="17700" marT="8850" marB="8850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02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48"/>
          <a:stretch/>
        </p:blipFill>
        <p:spPr bwMode="auto">
          <a:xfrm>
            <a:off x="7385172" y="166105"/>
            <a:ext cx="595520" cy="58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8130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C38206-4828-4678-B9C4-DF1DE1AE3D6E}" type="slidenum">
              <a:rPr lang="ru-RU" altLang="ru-RU" smtClean="0">
                <a:solidFill>
                  <a:srgbClr val="003274"/>
                </a:solidFill>
              </a:rPr>
              <a:pPr>
                <a:defRPr/>
              </a:pPr>
              <a:t>15</a:t>
            </a:fld>
            <a:endParaRPr lang="ru-RU" altLang="ru-RU">
              <a:solidFill>
                <a:srgbClr val="003274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251520" y="980728"/>
          <a:ext cx="8640960" cy="4803986"/>
        </p:xfrm>
        <a:graphic>
          <a:graphicData uri="http://schemas.openxmlformats.org/drawingml/2006/table">
            <a:tbl>
              <a:tblPr/>
              <a:tblGrid>
                <a:gridCol w="432048"/>
                <a:gridCol w="3384376"/>
                <a:gridCol w="2448272"/>
                <a:gridCol w="2376264"/>
              </a:tblGrid>
              <a:tr h="359246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0000"/>
                          </a:solidFill>
                          <a:effectLst/>
                        </a:rPr>
                        <a:t>№</a:t>
                      </a:r>
                      <a:endParaRPr lang="ru-RU" sz="1000" b="1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0000"/>
                          </a:solidFill>
                          <a:effectLst/>
                        </a:rPr>
                        <a:t>п/п</a:t>
                      </a:r>
                      <a:endParaRPr lang="ru-RU" sz="10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0000"/>
                          </a:solidFill>
                          <a:effectLst/>
                        </a:rPr>
                        <a:t>Проблема</a:t>
                      </a:r>
                      <a:endParaRPr lang="ru-RU" sz="10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0000"/>
                          </a:solidFill>
                          <a:effectLst/>
                        </a:rPr>
                        <a:t>Предложение</a:t>
                      </a:r>
                      <a:endParaRPr lang="ru-RU" sz="10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0000"/>
                          </a:solidFill>
                          <a:effectLst/>
                        </a:rPr>
                        <a:t>Эффект</a:t>
                      </a:r>
                      <a:endParaRPr lang="ru-RU" sz="10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7560">
                <a:tc gridSpan="4"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Группа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проблем «Процесс согласования планов качества»</a:t>
                      </a:r>
                      <a:endParaRPr lang="ru-RU" sz="1400" b="1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00" marR="17700" marT="8850" marB="8850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C4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00" marR="17700" marT="8850" marB="8850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00" marR="17700" marT="8850" marB="8850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728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00" marR="17700" marT="8850" marB="8850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Тенденция значительного увеличения количества уведомлений и количества планов качества на одинаковую (мелкосерийную продукцию)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u="sng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Пример – проходки Руппур: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Для одного блока разработано 74 типовых планов качества на общее количество проходок 181 шт. В каждом плане качества в среднем 25 контрольных точек. Требование о наличии отдельного плана качества на каждый заводской номер потребует оформление 18100 уведомлений (25х4х181). Общее количество уведомлений на оборудование 2-х блоков составит 36200 шт.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00" marR="17700" marT="8850" marB="8850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Рассмотреть возможность ведения работ по изготовлению и контролю по типовым планам качества.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00" marR="17700" marT="8850" marB="8850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Существенное снижение работ и времени по оформлению уведомлений, их подписанию и закрытию планов качества.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Существенное сокращение времени на подготовку отчетных и отгрузочных документов.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00" marR="17700" marT="8850" marB="8850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00" marR="17700" marT="8850" marB="8850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Инозаказчик (Индия)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Сроки рассмотрения!!!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Замечания-разъяснения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Замечания, не касающиеся оборудования (вопросы </a:t>
                      </a:r>
                      <a:r>
                        <a:rPr lang="ru-RU" sz="105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Генпроектировщика</a:t>
                      </a: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/Генподрядчика</a:t>
                      </a:r>
                      <a:r>
                        <a:rPr lang="ru-RU" sz="105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ru-RU" sz="105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00" marR="17700" marT="8850" marB="8850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Обеспечить возможность «прямого» контакта заводов изготовителей с представителями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Инозаказчика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 согласованию ПК, предоставлению разъяснений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Возможность предварительного рассмотрения ПК с «местными» представителями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Инозаказчика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 территории заводов </a:t>
                      </a:r>
                      <a:r>
                        <a:rPr lang="ru-RU" sz="105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изготовителей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00" marR="17700" marT="8850" marB="8850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Сокращение сроков согласования плана качества и существенное увеличение оперативности во взаимоотношениях 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00" marR="17700" marT="8850" marB="8850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48"/>
          <a:stretch/>
        </p:blipFill>
        <p:spPr bwMode="auto">
          <a:xfrm>
            <a:off x="7385172" y="166105"/>
            <a:ext cx="595520" cy="58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43090" y="268198"/>
            <a:ext cx="39641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3274"/>
                </a:solidFill>
              </a:rPr>
              <a:t>Решение </a:t>
            </a:r>
            <a:r>
              <a:rPr lang="ru-RU" sz="2000" b="1" dirty="0">
                <a:solidFill>
                  <a:srgbClr val="003274"/>
                </a:solidFill>
              </a:rPr>
              <a:t>«внешних» проблем</a:t>
            </a:r>
          </a:p>
        </p:txBody>
      </p:sp>
    </p:spTree>
    <p:extLst>
      <p:ext uri="{BB962C8B-B14F-4D97-AF65-F5344CB8AC3E}">
        <p14:creationId xmlns:p14="http://schemas.microsoft.com/office/powerpoint/2010/main" val="42818376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C38206-4828-4678-B9C4-DF1DE1AE3D6E}" type="slidenum">
              <a:rPr lang="ru-RU" altLang="ru-RU" smtClean="0">
                <a:solidFill>
                  <a:srgbClr val="003274"/>
                </a:solidFill>
              </a:rPr>
              <a:pPr>
                <a:defRPr/>
              </a:pPr>
              <a:t>16</a:t>
            </a:fld>
            <a:endParaRPr lang="ru-RU" altLang="ru-RU">
              <a:solidFill>
                <a:srgbClr val="003274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207269" y="980728"/>
          <a:ext cx="8685211" cy="5338956"/>
        </p:xfrm>
        <a:graphic>
          <a:graphicData uri="http://schemas.openxmlformats.org/drawingml/2006/table">
            <a:tbl>
              <a:tblPr/>
              <a:tblGrid>
                <a:gridCol w="404291"/>
                <a:gridCol w="3633812"/>
                <a:gridCol w="2592288"/>
                <a:gridCol w="2054820"/>
              </a:tblGrid>
              <a:tr h="462386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b="1" kern="1200" dirty="0">
                          <a:solidFill>
                            <a:srgbClr val="000000"/>
                          </a:solidFill>
                          <a:effectLst/>
                        </a:rPr>
                        <a:t>№</a:t>
                      </a:r>
                      <a:endParaRPr lang="ru-RU" sz="850" b="1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b="1" kern="1200" dirty="0">
                          <a:solidFill>
                            <a:srgbClr val="000000"/>
                          </a:solidFill>
                          <a:effectLst/>
                        </a:rPr>
                        <a:t>п/п</a:t>
                      </a:r>
                      <a:endParaRPr lang="ru-RU" sz="85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b="1" kern="1200" dirty="0">
                          <a:solidFill>
                            <a:srgbClr val="000000"/>
                          </a:solidFill>
                          <a:effectLst/>
                        </a:rPr>
                        <a:t>Проблема</a:t>
                      </a:r>
                      <a:endParaRPr lang="ru-RU" sz="85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b="1" kern="1200" dirty="0">
                          <a:solidFill>
                            <a:srgbClr val="000000"/>
                          </a:solidFill>
                          <a:effectLst/>
                        </a:rPr>
                        <a:t>Предложение</a:t>
                      </a:r>
                      <a:endParaRPr lang="ru-RU" sz="85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b="1" kern="1200" dirty="0">
                          <a:solidFill>
                            <a:srgbClr val="000000"/>
                          </a:solidFill>
                          <a:effectLst/>
                        </a:rPr>
                        <a:t>Эффект</a:t>
                      </a:r>
                      <a:endParaRPr lang="ru-RU" sz="85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02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578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00" marR="17700" marT="8850" marB="8850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Инозаказчик (АЭС Руппур)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Правило 15+15+15. Невозможность согласования ПК, закрытие точки готовности производства и приемочной инспекции без выдержки регламентного срока «молчания» БАЭК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 общем количестве типовых ПК в количестве 74 шт., ожидание согласования ПК и готовности производства может составить более 210 дней. 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00" marR="17700" marT="8850" marB="8850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Возможность работы в параллельном режиме с АСЭ, УО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Получения письма БАЭК по отсутствию согласования с ним оборудования по конкретному договору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00" marR="17700" marT="8850" marB="8850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Существенная оптимизация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00" marR="17700" marT="8850" marB="8850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157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00" marR="17700" marT="8850" marB="8850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Генподрядчик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Сроки рассмотрения и направления ПК на согласование </a:t>
                      </a:r>
                      <a:r>
                        <a:rPr lang="ru-RU" sz="105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Инозаказчику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Большое количество ПК </a:t>
                      </a:r>
                      <a:r>
                        <a:rPr lang="ru-RU" sz="105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поступаемых</a:t>
                      </a: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Генподрядчику не позволяет их оперативно рассматривать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Замечания стилистического характера 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00" marR="17700" marT="8850" marB="8850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Увеличить штатной численности специалистов АСЭ с учётом объёмов поставляемого оборудования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Целесообразность </a:t>
                      </a:r>
                      <a:r>
                        <a:rPr lang="ru-RU" sz="105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ревизировать</a:t>
                      </a: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ПК после согласования СО?  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700" marR="17700" marT="8850" marB="8850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Повышение оперативности взаимодействия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Сокращение сроков согласования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00" marR="17700" marT="8850" marB="8850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78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00" marR="17700" marT="8850" marB="8850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Основные проблемы в процессе согласования Планов Качества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5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Заводы </a:t>
                      </a:r>
                      <a:r>
                        <a:rPr lang="ru-RU" sz="105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изготовители: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учитывают в полной мере требования менеджмента качества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Стилистического характера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Обозначение документов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Ошибки </a:t>
                      </a:r>
                      <a:r>
                        <a:rPr lang="ru-RU" sz="105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перевода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00" marR="17700" marT="8850" marB="8850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Устраняется оперативно после получения замечаний, основное количество замечаний отрабатывается на уровне согласования со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00" marR="17700" marT="8850" marB="8850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Наличие ошибок ПК по вине заводов изготовителей существенно не оказывает на общий срок согласования ПК  </a:t>
                      </a:r>
                      <a:endParaRPr lang="ru-RU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00" marR="17700" marT="8850" marB="8850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4356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Общее предложение: единый «цифровой» модуль/портал  для согласования ПК между заводом-изготовителем, УО и </a:t>
                      </a:r>
                      <a:r>
                        <a:rPr lang="ru-RU" sz="105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АСЭ</a:t>
                      </a:r>
                      <a:endParaRPr lang="ru-RU" sz="105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00" marR="17700" marT="8850" marB="8850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48"/>
          <a:stretch/>
        </p:blipFill>
        <p:spPr bwMode="auto">
          <a:xfrm>
            <a:off x="7385172" y="166105"/>
            <a:ext cx="595520" cy="58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3090" y="268198"/>
            <a:ext cx="39641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3274"/>
                </a:solidFill>
              </a:rPr>
              <a:t>Решение </a:t>
            </a:r>
            <a:r>
              <a:rPr lang="ru-RU" sz="2000" b="1" dirty="0">
                <a:solidFill>
                  <a:srgbClr val="003274"/>
                </a:solidFill>
              </a:rPr>
              <a:t>«внешних» проблем</a:t>
            </a:r>
          </a:p>
        </p:txBody>
      </p:sp>
    </p:spTree>
    <p:extLst>
      <p:ext uri="{BB962C8B-B14F-4D97-AF65-F5344CB8AC3E}">
        <p14:creationId xmlns:p14="http://schemas.microsoft.com/office/powerpoint/2010/main" val="2545723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31840" y="3140968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hlink"/>
                </a:solidFill>
                <a:latin typeface="+mj-lt"/>
                <a:ea typeface="+mj-ea"/>
                <a:cs typeface="+mj-cs"/>
              </a:rPr>
              <a:t>Спасибо за внимание!</a:t>
            </a:r>
            <a:endParaRPr lang="ru-RU" sz="2000" b="1" dirty="0">
              <a:solidFill>
                <a:schemeClr val="hlink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48"/>
          <a:stretch/>
        </p:blipFill>
        <p:spPr bwMode="auto">
          <a:xfrm>
            <a:off x="7385172" y="166105"/>
            <a:ext cx="595520" cy="58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497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C38206-4828-4678-B9C4-DF1DE1AE3D6E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  <p:pic>
        <p:nvPicPr>
          <p:cNvPr id="44" name="Picture 13" descr="IMG_28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16" b="9012"/>
          <a:stretch>
            <a:fillRect/>
          </a:stretch>
        </p:blipFill>
        <p:spPr bwMode="auto">
          <a:xfrm>
            <a:off x="3431576" y="5245059"/>
            <a:ext cx="2239846" cy="11199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8"/>
          <p:cNvSpPr>
            <a:spLocks noChangeArrowheads="1"/>
          </p:cNvSpPr>
          <p:nvPr/>
        </p:nvSpPr>
        <p:spPr bwMode="auto">
          <a:xfrm>
            <a:off x="172260" y="1196752"/>
            <a:ext cx="8777480" cy="67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225" tIns="45112" rIns="90225" bIns="45112"/>
          <a:lstStyle>
            <a:lvl1pPr defTabSz="1054100" eaLnBrk="0" hangingPunct="0">
              <a:defRPr sz="21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4100" eaLnBrk="0" hangingPunct="0">
              <a:defRPr sz="21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4100" eaLnBrk="0" hangingPunct="0">
              <a:defRPr sz="21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4100" eaLnBrk="0" hangingPunct="0">
              <a:defRPr sz="21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4100" eaLnBrk="0" hangingPunct="0">
              <a:defRPr sz="21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541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541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541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541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ru-RU" altLang="ru-RU" sz="1197" b="0" dirty="0">
                <a:solidFill>
                  <a:srgbClr val="000000"/>
                </a:solidFill>
                <a:latin typeface="Calibri" panose="020F0502020204030204" pitchFamily="34" charset="0"/>
                <a:cs typeface="+mn-cs"/>
              </a:rPr>
              <a:t>Производственно-инжиниринговая компания «</a:t>
            </a:r>
            <a:r>
              <a:rPr lang="ru-RU" altLang="ru-RU" sz="1197" b="0" dirty="0" err="1">
                <a:solidFill>
                  <a:srgbClr val="000000"/>
                </a:solidFill>
                <a:latin typeface="Calibri" panose="020F0502020204030204" pitchFamily="34" charset="0"/>
                <a:cs typeface="+mn-cs"/>
              </a:rPr>
              <a:t>Атоммашэкспорт</a:t>
            </a:r>
            <a:r>
              <a:rPr lang="ru-RU" altLang="ru-RU" sz="1197" b="0" dirty="0">
                <a:solidFill>
                  <a:srgbClr val="000000"/>
                </a:solidFill>
                <a:latin typeface="Calibri" panose="020F0502020204030204" pitchFamily="34" charset="0"/>
                <a:cs typeface="+mn-cs"/>
              </a:rPr>
              <a:t>» была образована в 1995 г. из внешнеэкономического отдела крупнейшего в России машиностроительного предприятия ПО «</a:t>
            </a:r>
            <a:r>
              <a:rPr lang="ru-RU" altLang="ru-RU" sz="1197" b="0" dirty="0" err="1">
                <a:solidFill>
                  <a:srgbClr val="000000"/>
                </a:solidFill>
                <a:latin typeface="Calibri" panose="020F0502020204030204" pitchFamily="34" charset="0"/>
                <a:cs typeface="+mn-cs"/>
              </a:rPr>
              <a:t>Атоммаш</a:t>
            </a:r>
            <a:r>
              <a:rPr lang="ru-RU" altLang="ru-RU" sz="1197" b="0" dirty="0">
                <a:solidFill>
                  <a:srgbClr val="000000"/>
                </a:solidFill>
                <a:latin typeface="Calibri" panose="020F0502020204030204" pitchFamily="34" charset="0"/>
                <a:cs typeface="+mn-cs"/>
              </a:rPr>
              <a:t>», является  разработчиком и </a:t>
            </a:r>
            <a:r>
              <a:rPr lang="ru-RU" altLang="ru-RU" sz="1197" b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изготовителем  </a:t>
            </a:r>
            <a:r>
              <a:rPr lang="ru-RU" altLang="ru-RU" sz="1197" b="0" dirty="0">
                <a:solidFill>
                  <a:srgbClr val="000000"/>
                </a:solidFill>
                <a:latin typeface="Calibri" panose="020F0502020204030204" pitchFamily="34" charset="0"/>
                <a:cs typeface="+mn-cs"/>
              </a:rPr>
              <a:t>оборудования для предприятий атомной, тепловой энергетики, газовой и нефтехимической  промышленности. </a:t>
            </a:r>
          </a:p>
        </p:txBody>
      </p:sp>
      <p:sp>
        <p:nvSpPr>
          <p:cNvPr id="46" name="Text Box 5"/>
          <p:cNvSpPr txBox="1">
            <a:spLocks noChangeArrowheads="1"/>
          </p:cNvSpPr>
          <p:nvPr/>
        </p:nvSpPr>
        <p:spPr bwMode="auto">
          <a:xfrm>
            <a:off x="172260" y="3451440"/>
            <a:ext cx="3412712" cy="175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1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1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1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1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197" b="0" dirty="0">
                <a:solidFill>
                  <a:srgbClr val="000000"/>
                </a:solidFill>
                <a:latin typeface="Calibri" panose="020F0502020204030204" pitchFamily="34" charset="0"/>
                <a:cs typeface="+mn-cs"/>
              </a:rPr>
              <a:t>Компания имеет более чем 20-летний опыт поставок на российские и зарубежные рынки энергетического оборудования.</a:t>
            </a:r>
          </a:p>
          <a:p>
            <a:pPr eaLnBrk="1" hangingPunct="1"/>
            <a:r>
              <a:rPr lang="ru-RU" altLang="ru-RU" sz="1197" b="0" dirty="0">
                <a:solidFill>
                  <a:srgbClr val="000000"/>
                </a:solidFill>
                <a:latin typeface="Calibri" panose="020F0502020204030204" pitchFamily="34" charset="0"/>
                <a:cs typeface="+mn-cs"/>
              </a:rPr>
              <a:t>Важным  направлением  производственной деятельности  </a:t>
            </a:r>
            <a:r>
              <a:rPr lang="ru-RU" altLang="ru-RU" sz="1197" b="0" dirty="0" smtClean="0">
                <a:solidFill>
                  <a:srgbClr val="000000"/>
                </a:solidFill>
                <a:latin typeface="Calibri" panose="020F0502020204030204" pitchFamily="34" charset="0"/>
                <a:cs typeface="+mn-cs"/>
              </a:rPr>
              <a:t>предприятия  является  </a:t>
            </a:r>
            <a:r>
              <a:rPr lang="ru-RU" altLang="ru-RU" sz="1197" b="0" dirty="0">
                <a:solidFill>
                  <a:srgbClr val="000000"/>
                </a:solidFill>
                <a:latin typeface="Calibri" panose="020F0502020204030204" pitchFamily="34" charset="0"/>
                <a:cs typeface="+mn-cs"/>
              </a:rPr>
              <a:t>освоение инновационной  продукции – реализация проектов  по  созданию  новой,  технологически  сложной продукции,  конкурентоспособной  с  импортной  техникой. </a:t>
            </a:r>
          </a:p>
        </p:txBody>
      </p:sp>
      <p:sp>
        <p:nvSpPr>
          <p:cNvPr id="47" name="Rectangle 8"/>
          <p:cNvSpPr>
            <a:spLocks noChangeArrowheads="1"/>
          </p:cNvSpPr>
          <p:nvPr/>
        </p:nvSpPr>
        <p:spPr bwMode="auto">
          <a:xfrm>
            <a:off x="156487" y="2157201"/>
            <a:ext cx="3081302" cy="818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225" tIns="45112" rIns="90225" bIns="45112"/>
          <a:lstStyle>
            <a:lvl1pPr defTabSz="1054100" eaLnBrk="0" hangingPunct="0">
              <a:defRPr sz="21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4100" eaLnBrk="0" hangingPunct="0">
              <a:defRPr sz="21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4100" eaLnBrk="0" hangingPunct="0">
              <a:defRPr sz="21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4100" eaLnBrk="0" hangingPunct="0">
              <a:defRPr sz="21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4100" eaLnBrk="0" hangingPunct="0">
              <a:defRPr sz="21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541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541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541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541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ru-RU" sz="1197" b="0" dirty="0">
                <a:solidFill>
                  <a:srgbClr val="000000"/>
                </a:solidFill>
                <a:latin typeface="Calibri" panose="020F0502020204030204" pitchFamily="34" charset="0"/>
                <a:cs typeface="+mn-cs"/>
              </a:rPr>
              <a:t>Политика компании в области качества осуществляется на основе использования </a:t>
            </a:r>
            <a:r>
              <a:rPr lang="ru-RU" altLang="ru-RU" sz="1197" b="0" dirty="0" smtClean="0">
                <a:solidFill>
                  <a:srgbClr val="000000"/>
                </a:solidFill>
                <a:latin typeface="Calibri" panose="020F0502020204030204" pitchFamily="34" charset="0"/>
                <a:cs typeface="+mn-cs"/>
              </a:rPr>
              <a:t>СМК, </a:t>
            </a:r>
            <a:r>
              <a:rPr lang="ru-RU" altLang="ru-RU" sz="1197" b="0" dirty="0">
                <a:solidFill>
                  <a:srgbClr val="000000"/>
                </a:solidFill>
                <a:latin typeface="Calibri" panose="020F0502020204030204" pitchFamily="34" charset="0"/>
                <a:cs typeface="+mn-cs"/>
              </a:rPr>
              <a:t>соответствующей требованиям международного  стандарта  ИСО 9001.</a:t>
            </a:r>
          </a:p>
          <a:p>
            <a:pPr>
              <a:spcBef>
                <a:spcPct val="20000"/>
              </a:spcBef>
            </a:pPr>
            <a:endParaRPr lang="ru-RU" altLang="ru-RU" sz="1197" b="0" dirty="0">
              <a:solidFill>
                <a:srgbClr val="000000"/>
              </a:solidFill>
              <a:latin typeface="Calibri" panose="020F0502020204030204" pitchFamily="34" charset="0"/>
              <a:cs typeface="+mn-cs"/>
            </a:endParaRPr>
          </a:p>
        </p:txBody>
      </p:sp>
      <p:pic>
        <p:nvPicPr>
          <p:cNvPr id="48" name="Picture 15" descr="Нововоронежская АЭС_блок поколения 3+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23" t="1961" r="21414" b="9747"/>
          <a:stretch>
            <a:fillRect/>
          </a:stretch>
        </p:blipFill>
        <p:spPr bwMode="auto">
          <a:xfrm>
            <a:off x="4822995" y="3365136"/>
            <a:ext cx="1289608" cy="15868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2" descr="Испытания Пробоотборной части системы обнаружения дефектных сборок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0" t="11005" r="-2" b="11029"/>
          <a:stretch>
            <a:fillRect/>
          </a:stretch>
        </p:blipFill>
        <p:spPr bwMode="auto">
          <a:xfrm>
            <a:off x="7718504" y="3365136"/>
            <a:ext cx="1231236" cy="15651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6" descr="IMG_6534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2"/>
          <a:stretch>
            <a:fillRect/>
          </a:stretch>
        </p:blipFill>
        <p:spPr bwMode="auto">
          <a:xfrm>
            <a:off x="3584972" y="3378456"/>
            <a:ext cx="1114492" cy="15882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6"/>
          <a:srcRect l="21055" r="14741"/>
          <a:stretch/>
        </p:blipFill>
        <p:spPr>
          <a:xfrm>
            <a:off x="6236134" y="3356992"/>
            <a:ext cx="1358839" cy="158825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7"/>
          <a:srcRect l="2997" t="26009"/>
          <a:stretch/>
        </p:blipFill>
        <p:spPr>
          <a:xfrm>
            <a:off x="286814" y="5245059"/>
            <a:ext cx="1100918" cy="111992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3" name="Picture 33" descr="Русский регистр_Сертификат ISO_201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117" y="1949535"/>
            <a:ext cx="742542" cy="10588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37" descr="IQNet_201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615" y="1944808"/>
            <a:ext cx="750687" cy="10601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38" descr="Лицензия на изготовление (уменьш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242" y="1944808"/>
            <a:ext cx="749330" cy="10601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0" descr="Лицензия на сооружение (цветная) уменьшенная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573" y="1937319"/>
            <a:ext cx="749330" cy="10601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1" descr="Лицензия на эксплуатацию (цветная) уменьшенна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387" y="1942270"/>
            <a:ext cx="749330" cy="10615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2" descr="Лицензия конструирование оборудования ОЯТЦ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345" y="1949535"/>
            <a:ext cx="749330" cy="10588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1" descr="Щиты управления оборудованием системы обнаружения дефектных сборок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245059"/>
            <a:ext cx="1681920" cy="11185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2" descr="Шлюз для персонала_2"/>
          <p:cNvPicPr>
            <a:picLocks noChangeAspect="1" noChangeArrowheads="1"/>
          </p:cNvPicPr>
          <p:nvPr/>
        </p:nvPicPr>
        <p:blipFill>
          <a:blip r:embed="rId15" cstate="print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2" r="1997" b="10919"/>
          <a:stretch>
            <a:fillRect/>
          </a:stretch>
        </p:blipFill>
        <p:spPr bwMode="auto">
          <a:xfrm>
            <a:off x="5847894" y="5245059"/>
            <a:ext cx="1452506" cy="11199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Rectangle 8"/>
          <p:cNvSpPr>
            <a:spLocks noChangeArrowheads="1"/>
          </p:cNvSpPr>
          <p:nvPr/>
        </p:nvSpPr>
        <p:spPr bwMode="auto">
          <a:xfrm>
            <a:off x="7352965" y="5468522"/>
            <a:ext cx="1791035" cy="738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225" tIns="45112" rIns="90225" bIns="45112"/>
          <a:lstStyle>
            <a:lvl1pPr defTabSz="1054100" eaLnBrk="0" hangingPunct="0">
              <a:defRPr sz="21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4100" eaLnBrk="0" hangingPunct="0">
              <a:defRPr sz="21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4100" eaLnBrk="0" hangingPunct="0">
              <a:defRPr sz="21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4100" eaLnBrk="0" hangingPunct="0">
              <a:defRPr sz="21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4100" eaLnBrk="0" hangingPunct="0">
              <a:defRPr sz="21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10541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10541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10541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105410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ru-RU" altLang="ru-RU" sz="1026" b="0" dirty="0">
                <a:solidFill>
                  <a:srgbClr val="000000"/>
                </a:solidFill>
                <a:latin typeface="Calibri" panose="020F0502020204030204" pitchFamily="34" charset="0"/>
                <a:cs typeface="+mn-cs"/>
              </a:rPr>
              <a:t>Г. Волгодонск</a:t>
            </a:r>
          </a:p>
          <a:p>
            <a:pPr algn="just">
              <a:spcBef>
                <a:spcPct val="20000"/>
              </a:spcBef>
            </a:pPr>
            <a:r>
              <a:rPr lang="pt-BR" altLang="ru-RU" sz="1026" b="0" dirty="0">
                <a:solidFill>
                  <a:srgbClr val="000000"/>
                </a:solidFill>
                <a:latin typeface="Calibri" panose="020F0502020204030204" pitchFamily="34" charset="0"/>
                <a:cs typeface="+mn-cs"/>
              </a:rPr>
              <a:t>Тел.:+7(8639) 23-21-40</a:t>
            </a:r>
            <a:endParaRPr lang="ru-RU" altLang="ru-RU" sz="1026" b="0" dirty="0">
              <a:solidFill>
                <a:srgbClr val="000000"/>
              </a:solidFill>
              <a:latin typeface="Calibri" panose="020F0502020204030204" pitchFamily="34" charset="0"/>
              <a:cs typeface="+mn-cs"/>
            </a:endParaRPr>
          </a:p>
          <a:p>
            <a:pPr algn="just">
              <a:spcBef>
                <a:spcPct val="20000"/>
              </a:spcBef>
            </a:pPr>
            <a:r>
              <a:rPr lang="pt-BR" altLang="ru-RU" sz="1026" b="0" dirty="0">
                <a:solidFill>
                  <a:srgbClr val="000000"/>
                </a:solidFill>
                <a:latin typeface="Calibri" panose="020F0502020204030204" pitchFamily="34" charset="0"/>
                <a:cs typeface="+mn-cs"/>
              </a:rPr>
              <a:t>E-mail:atomexp@atomexp.ru</a:t>
            </a:r>
          </a:p>
          <a:p>
            <a:pPr algn="just">
              <a:spcBef>
                <a:spcPct val="20000"/>
              </a:spcBef>
            </a:pPr>
            <a:r>
              <a:rPr lang="pt-BR" altLang="ru-RU" sz="1026" b="0" dirty="0">
                <a:solidFill>
                  <a:srgbClr val="000000"/>
                </a:solidFill>
                <a:latin typeface="Calibri" panose="020F0502020204030204" pitchFamily="34" charset="0"/>
                <a:cs typeface="+mn-cs"/>
              </a:rPr>
              <a:t>http://www.atomexp.ru</a:t>
            </a:r>
          </a:p>
        </p:txBody>
      </p:sp>
      <p:pic>
        <p:nvPicPr>
          <p:cNvPr id="63" name="Рисунок 3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48"/>
          <a:stretch/>
        </p:blipFill>
        <p:spPr bwMode="auto">
          <a:xfrm>
            <a:off x="210492" y="204195"/>
            <a:ext cx="595520" cy="58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3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8" r="-4062"/>
          <a:stretch/>
        </p:blipFill>
        <p:spPr bwMode="auto">
          <a:xfrm>
            <a:off x="837273" y="52592"/>
            <a:ext cx="3061907" cy="92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itle 1"/>
          <p:cNvSpPr txBox="1">
            <a:spLocks/>
          </p:cNvSpPr>
          <p:nvPr/>
        </p:nvSpPr>
        <p:spPr bwMode="auto">
          <a:xfrm>
            <a:off x="222952" y="1006061"/>
            <a:ext cx="1100521" cy="215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1400" kern="0" dirty="0" smtClean="0">
                <a:solidFill>
                  <a:srgbClr val="020202"/>
                </a:solidFill>
                <a:latin typeface="Arial Black" panose="020B0A04020102020204" pitchFamily="34" charset="0"/>
              </a:rPr>
              <a:t>ИСТОРИЯ:</a:t>
            </a:r>
            <a:endParaRPr lang="ru-RU" sz="1400" kern="0" dirty="0" smtClean="0">
              <a:solidFill>
                <a:srgbClr val="020202"/>
              </a:solidFill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 bwMode="auto">
          <a:xfrm>
            <a:off x="7489727" y="5253078"/>
            <a:ext cx="1275691" cy="215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1400" kern="0" dirty="0" smtClean="0">
                <a:solidFill>
                  <a:srgbClr val="020202"/>
                </a:solidFill>
                <a:latin typeface="Arial Black" panose="020B0A04020102020204" pitchFamily="34" charset="0"/>
              </a:rPr>
              <a:t>КОНТАКТЫ:</a:t>
            </a:r>
            <a:endParaRPr lang="ru-RU" sz="1400" kern="0" dirty="0" smtClean="0">
              <a:solidFill>
                <a:srgbClr val="020202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72260" y="1874136"/>
            <a:ext cx="877748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62759" y="3075675"/>
            <a:ext cx="877748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1"/>
          <p:cNvSpPr txBox="1">
            <a:spLocks/>
          </p:cNvSpPr>
          <p:nvPr/>
        </p:nvSpPr>
        <p:spPr bwMode="auto">
          <a:xfrm>
            <a:off x="222952" y="1941757"/>
            <a:ext cx="1214482" cy="215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1400" kern="0" dirty="0" smtClean="0">
                <a:solidFill>
                  <a:srgbClr val="020202"/>
                </a:solidFill>
                <a:latin typeface="Arial Black" panose="020B0A04020102020204" pitchFamily="34" charset="0"/>
              </a:rPr>
              <a:t>ПОЛИТИКА:</a:t>
            </a:r>
            <a:endParaRPr lang="ru-RU" sz="1400" kern="0" dirty="0" smtClean="0">
              <a:solidFill>
                <a:srgbClr val="020202"/>
              </a:solidFill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 bwMode="auto">
          <a:xfrm>
            <a:off x="210492" y="3167414"/>
            <a:ext cx="1913236" cy="215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1400" kern="0" dirty="0" smtClean="0">
                <a:solidFill>
                  <a:srgbClr val="020202"/>
                </a:solidFill>
                <a:latin typeface="Arial Black" panose="020B0A04020102020204" pitchFamily="34" charset="0"/>
              </a:rPr>
              <a:t>ДЕЯТЕЛЬНОСТЬ:</a:t>
            </a:r>
            <a:endParaRPr lang="ru-RU" sz="1400" kern="0" dirty="0" smtClean="0">
              <a:solidFill>
                <a:srgbClr val="0202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144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2214"/>
            <a:ext cx="6624736" cy="962025"/>
          </a:xfrm>
        </p:spPr>
        <p:txBody>
          <a:bodyPr/>
          <a:lstStyle/>
          <a:p>
            <a:r>
              <a:rPr lang="ru-RU" dirty="0" smtClean="0"/>
              <a:t>Постановка задачи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609" y="1340768"/>
            <a:ext cx="2815130" cy="1818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3286105" y="933984"/>
            <a:ext cx="1831251" cy="26536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58633" y="1072137"/>
            <a:ext cx="8424935" cy="215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1400" kern="0" dirty="0" smtClean="0">
                <a:solidFill>
                  <a:srgbClr val="020202"/>
                </a:solidFill>
                <a:latin typeface="Arial Black" panose="020B0A04020102020204" pitchFamily="34" charset="0"/>
              </a:rPr>
              <a:t>ПРОДУКТ     </a:t>
            </a:r>
            <a:r>
              <a:rPr lang="ru-RU" sz="1400" kern="0" dirty="0" smtClean="0">
                <a:solidFill>
                  <a:srgbClr val="020202"/>
                </a:solidFill>
              </a:rPr>
              <a:t>Проходка импульсная для реакторов АЭС (Курская, Руппур, Куданкулам и пр.)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2267744" y="4285545"/>
            <a:ext cx="661908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1200"/>
              </a:spcBef>
            </a:pPr>
            <a:r>
              <a:rPr lang="ru-RU" sz="1400" kern="0" dirty="0" smtClean="0">
                <a:solidFill>
                  <a:srgbClr val="020202"/>
                </a:solidFill>
              </a:rPr>
              <a:t>Объем производства </a:t>
            </a:r>
            <a:r>
              <a:rPr lang="ru-RU" sz="1400" b="0" kern="0" dirty="0">
                <a:solidFill>
                  <a:srgbClr val="020202"/>
                </a:solidFill>
              </a:rPr>
              <a:t>проходок в портфеле </a:t>
            </a:r>
            <a:r>
              <a:rPr lang="ru-RU" sz="1400" b="0" kern="0" dirty="0" smtClean="0">
                <a:solidFill>
                  <a:srgbClr val="020202"/>
                </a:solidFill>
              </a:rPr>
              <a:t>заказов предприятия </a:t>
            </a:r>
            <a:br>
              <a:rPr lang="ru-RU" sz="1400" b="0" kern="0" dirty="0" smtClean="0">
                <a:solidFill>
                  <a:srgbClr val="020202"/>
                </a:solidFill>
              </a:rPr>
            </a:br>
            <a:r>
              <a:rPr lang="ru-RU" sz="1400" b="0" kern="0" dirty="0" smtClean="0">
                <a:solidFill>
                  <a:srgbClr val="020202"/>
                </a:solidFill>
              </a:rPr>
              <a:t>для Госкорпорации </a:t>
            </a:r>
            <a:r>
              <a:rPr lang="ru-RU" sz="1400" b="0" kern="0" dirty="0">
                <a:solidFill>
                  <a:srgbClr val="020202"/>
                </a:solidFill>
              </a:rPr>
              <a:t>«Росатом</a:t>
            </a:r>
            <a:r>
              <a:rPr lang="ru-RU" sz="1400" b="0" kern="0" dirty="0" smtClean="0">
                <a:solidFill>
                  <a:srgbClr val="020202"/>
                </a:solidFill>
              </a:rPr>
              <a:t>» составляет </a:t>
            </a:r>
            <a:r>
              <a:rPr lang="ru-RU" sz="1400" kern="0" dirty="0" smtClean="0">
                <a:solidFill>
                  <a:srgbClr val="020202"/>
                </a:solidFill>
                <a:latin typeface="Arial Black" panose="020B0A04020102020204" pitchFamily="34" charset="0"/>
              </a:rPr>
              <a:t>22%</a:t>
            </a:r>
            <a:r>
              <a:rPr lang="ru-RU" sz="1400" b="0" kern="0" dirty="0" smtClean="0">
                <a:solidFill>
                  <a:srgbClr val="020202"/>
                </a:solidFill>
              </a:rPr>
              <a:t>.</a:t>
            </a:r>
            <a:endParaRPr lang="ru-RU" sz="1400" b="0" kern="0" dirty="0">
              <a:solidFill>
                <a:srgbClr val="020202"/>
              </a:solidFill>
            </a:endParaRPr>
          </a:p>
          <a:p>
            <a:pPr>
              <a:spcBef>
                <a:spcPts val="1200"/>
              </a:spcBef>
            </a:pPr>
            <a:r>
              <a:rPr lang="ru-RU" sz="1400" b="0" kern="0" dirty="0" smtClean="0">
                <a:solidFill>
                  <a:srgbClr val="020202"/>
                </a:solidFill>
              </a:rPr>
              <a:t>Существенные </a:t>
            </a:r>
            <a:r>
              <a:rPr lang="ru-RU" sz="1400" kern="0" dirty="0" smtClean="0">
                <a:solidFill>
                  <a:srgbClr val="020202"/>
                </a:solidFill>
              </a:rPr>
              <a:t>риски нарушения </a:t>
            </a:r>
            <a:r>
              <a:rPr lang="ru-RU" sz="1400" kern="0" dirty="0">
                <a:solidFill>
                  <a:srgbClr val="020202"/>
                </a:solidFill>
              </a:rPr>
              <a:t>сроков</a:t>
            </a:r>
            <a:r>
              <a:rPr lang="ru-RU" sz="1400" b="0" kern="0" dirty="0">
                <a:solidFill>
                  <a:srgbClr val="020202"/>
                </a:solidFill>
              </a:rPr>
              <a:t> поставки </a:t>
            </a:r>
            <a:r>
              <a:rPr lang="ru-RU" sz="1400" b="0" kern="0" dirty="0" smtClean="0">
                <a:solidFill>
                  <a:srgbClr val="020202"/>
                </a:solidFill>
              </a:rPr>
              <a:t>проходок </a:t>
            </a:r>
            <a:br>
              <a:rPr lang="ru-RU" sz="1400" b="0" kern="0" dirty="0" smtClean="0">
                <a:solidFill>
                  <a:srgbClr val="020202"/>
                </a:solidFill>
              </a:rPr>
            </a:br>
            <a:r>
              <a:rPr lang="ru-RU" sz="1400" b="0" kern="0" dirty="0" smtClean="0">
                <a:solidFill>
                  <a:srgbClr val="020202"/>
                </a:solidFill>
              </a:rPr>
              <a:t>по договорам с АО ИК «АСЭ» до </a:t>
            </a:r>
            <a:r>
              <a:rPr lang="ru-RU" sz="1400" kern="0" dirty="0" smtClean="0">
                <a:solidFill>
                  <a:srgbClr val="020202"/>
                </a:solidFill>
                <a:latin typeface="Arial Black" panose="020B0A04020102020204" pitchFamily="34" charset="0"/>
              </a:rPr>
              <a:t>6 мес</a:t>
            </a:r>
            <a:r>
              <a:rPr lang="ru-RU" sz="1400" b="0" kern="0" dirty="0" smtClean="0">
                <a:solidFill>
                  <a:srgbClr val="020202"/>
                </a:solidFill>
              </a:rPr>
              <a:t>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609" y="949795"/>
            <a:ext cx="8878867" cy="2777211"/>
          </a:xfrm>
          <a:prstGeom prst="roundRect">
            <a:avLst>
              <a:gd name="adj" fmla="val 5649"/>
            </a:avLst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C38206-4828-4678-B9C4-DF1DE1AE3D6E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  <p:pic>
        <p:nvPicPr>
          <p:cNvPr id="23" name="Picture 2" descr="image001"/>
          <p:cNvPicPr>
            <a:picLocks noChangeAspect="1" noChangeArrowheads="1"/>
          </p:cNvPicPr>
          <p:nvPr/>
        </p:nvPicPr>
        <p:blipFill rotWithShape="1">
          <a:blip r:embed="rId5"/>
          <a:srcRect l="16586" t="26641" r="11994" b="23320"/>
          <a:stretch/>
        </p:blipFill>
        <p:spPr bwMode="auto">
          <a:xfrm>
            <a:off x="5528557" y="1375825"/>
            <a:ext cx="3507939" cy="1800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Овал 24"/>
          <p:cNvSpPr/>
          <p:nvPr/>
        </p:nvSpPr>
        <p:spPr>
          <a:xfrm>
            <a:off x="7845955" y="1934825"/>
            <a:ext cx="900820" cy="98129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142608" y="3160039"/>
            <a:ext cx="884196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prstClr val="black"/>
                </a:solidFill>
                <a:latin typeface="+mj-lt"/>
              </a:rPr>
              <a:t>Проходки обеспечивают герметизацию между грязной и чистой </a:t>
            </a:r>
            <a:r>
              <a:rPr lang="ru-RU" sz="1200" dirty="0" smtClean="0">
                <a:solidFill>
                  <a:prstClr val="black"/>
                </a:solidFill>
                <a:latin typeface="+mj-lt"/>
              </a:rPr>
              <a:t>зоной реакторов АЭС</a:t>
            </a:r>
            <a:r>
              <a:rPr lang="ru-RU" sz="1400" dirty="0" smtClean="0">
                <a:solidFill>
                  <a:prstClr val="black"/>
                </a:solidFill>
                <a:latin typeface="+mj-lt"/>
              </a:rPr>
              <a:t>.</a:t>
            </a:r>
            <a:endParaRPr lang="ru-RU" sz="1200" dirty="0" smtClean="0">
              <a:solidFill>
                <a:prstClr val="black"/>
              </a:solidFill>
              <a:latin typeface="+mj-lt"/>
              <a:cs typeface="+mn-cs"/>
            </a:endParaRPr>
          </a:p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+mj-lt"/>
                <a:cs typeface="+mn-cs"/>
              </a:rPr>
              <a:t>Всего в гермозоне </a:t>
            </a:r>
            <a:r>
              <a:rPr lang="ru-RU" sz="1200" dirty="0" smtClean="0">
                <a:solidFill>
                  <a:prstClr val="black"/>
                </a:solidFill>
                <a:latin typeface="+mj-lt"/>
                <a:cs typeface="+mn-cs"/>
              </a:rPr>
              <a:t>более </a:t>
            </a:r>
            <a:r>
              <a:rPr lang="ru-RU" sz="1200" dirty="0" smtClean="0">
                <a:solidFill>
                  <a:prstClr val="black"/>
                </a:solidFill>
                <a:latin typeface="+mj-lt"/>
                <a:cs typeface="+mn-cs"/>
              </a:rPr>
              <a:t>200 шт. различных </a:t>
            </a:r>
            <a:r>
              <a:rPr lang="ru-RU" sz="1200" dirty="0" smtClean="0">
                <a:solidFill>
                  <a:prstClr val="black"/>
                </a:solidFill>
                <a:latin typeface="+mj-lt"/>
                <a:cs typeface="+mn-cs"/>
              </a:rPr>
              <a:t>герметичных проходок</a:t>
            </a:r>
            <a:r>
              <a:rPr lang="ru-RU" sz="1200" dirty="0" smtClean="0">
                <a:solidFill>
                  <a:prstClr val="black"/>
                </a:solidFill>
                <a:latin typeface="+mj-lt"/>
                <a:cs typeface="+mn-cs"/>
              </a:rPr>
              <a:t>, из них импульсных (пучковых) </a:t>
            </a:r>
            <a:r>
              <a:rPr lang="ru-RU" sz="1200" dirty="0" smtClean="0">
                <a:solidFill>
                  <a:prstClr val="black"/>
                </a:solidFill>
                <a:latin typeface="+mj-lt"/>
                <a:cs typeface="+mn-cs"/>
              </a:rPr>
              <a:t>более</a:t>
            </a:r>
            <a:r>
              <a:rPr lang="ru-RU" sz="1200" dirty="0" smtClean="0">
                <a:solidFill>
                  <a:prstClr val="black"/>
                </a:solidFill>
                <a:latin typeface="+mj-lt"/>
                <a:cs typeface="+mn-cs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+mj-lt"/>
                <a:cs typeface="+mn-cs"/>
              </a:rPr>
              <a:t>20 шт.</a:t>
            </a:r>
            <a:endParaRPr lang="ru-RU" sz="1400" dirty="0">
              <a:solidFill>
                <a:prstClr val="black"/>
              </a:solidFill>
              <a:latin typeface="+mj-lt"/>
              <a:cs typeface="+mn-cs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79512" y="5889927"/>
            <a:ext cx="87732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sz="1400" kern="0" dirty="0" smtClean="0">
                <a:solidFill>
                  <a:srgbClr val="020202"/>
                </a:solidFill>
                <a:latin typeface="Arial Black" panose="020B0A04020102020204" pitchFamily="34" charset="0"/>
              </a:rPr>
              <a:t>РЕШЕНИЕ     </a:t>
            </a:r>
            <a:r>
              <a:rPr lang="ru-RU" sz="1400" kern="0" dirty="0" smtClean="0">
                <a:solidFill>
                  <a:srgbClr val="020202"/>
                </a:solidFill>
              </a:rPr>
              <a:t>открыть совместный с АО «ПСР» проект по сокращению сроков поставки  проходок с использованием методов и инструментов ПСР</a:t>
            </a:r>
            <a:endParaRPr lang="ru-RU" sz="1400" kern="0" dirty="0">
              <a:solidFill>
                <a:srgbClr val="020202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42610" y="5805264"/>
            <a:ext cx="8878866" cy="607883"/>
          </a:xfrm>
          <a:prstGeom prst="roundRect">
            <a:avLst>
              <a:gd name="adj" fmla="val 5649"/>
            </a:avLst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672064" y="4641632"/>
            <a:ext cx="587568" cy="587568"/>
            <a:chOff x="505600" y="3965723"/>
            <a:chExt cx="755185" cy="755185"/>
          </a:xfrm>
        </p:grpSpPr>
        <p:sp>
          <p:nvSpPr>
            <p:cNvPr id="28" name="Овал 27"/>
            <p:cNvSpPr/>
            <p:nvPr/>
          </p:nvSpPr>
          <p:spPr>
            <a:xfrm>
              <a:off x="505600" y="3965723"/>
              <a:ext cx="755185" cy="755185"/>
            </a:xfrm>
            <a:prstGeom prst="ellipse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705486" y="3969178"/>
              <a:ext cx="412472" cy="7515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3200" kern="0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!</a:t>
              </a:r>
              <a:endParaRPr lang="ru-RU" sz="3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3012194" y="1420582"/>
            <a:ext cx="2381711" cy="29904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3620894" y="1381075"/>
            <a:ext cx="1271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Проходка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372491" y="1727491"/>
            <a:ext cx="1079941" cy="108012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00411" y="4237007"/>
            <a:ext cx="13356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kern="0" dirty="0" smtClean="0">
                <a:solidFill>
                  <a:srgbClr val="020202"/>
                </a:solidFill>
                <a:latin typeface="Arial Black" panose="020B0A04020102020204" pitchFamily="34" charset="0"/>
              </a:rPr>
              <a:t>ПРОБЛЕМА</a:t>
            </a:r>
            <a:endParaRPr lang="ru-RU" sz="1400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42609" y="4166916"/>
            <a:ext cx="8878867" cy="1206300"/>
          </a:xfrm>
          <a:prstGeom prst="roundRect">
            <a:avLst>
              <a:gd name="adj" fmla="val 5649"/>
            </a:avLst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690033" y="1420779"/>
            <a:ext cx="3196793" cy="30046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5609294" y="1393031"/>
            <a:ext cx="32775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Проходка в сборе в  реакторе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10411" y="1420582"/>
            <a:ext cx="2583756" cy="29904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304085" y="1385778"/>
            <a:ext cx="2403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Корпус проходки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8" name="Блок-схема: извлечение 37"/>
          <p:cNvSpPr/>
          <p:nvPr/>
        </p:nvSpPr>
        <p:spPr>
          <a:xfrm rot="10800000">
            <a:off x="3331230" y="3745235"/>
            <a:ext cx="2358803" cy="331836"/>
          </a:xfrm>
          <a:prstGeom prst="flowChartExtra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Блок-схема: извлечение 38"/>
          <p:cNvSpPr/>
          <p:nvPr/>
        </p:nvSpPr>
        <p:spPr>
          <a:xfrm rot="10800000">
            <a:off x="3331229" y="5385871"/>
            <a:ext cx="2358803" cy="331836"/>
          </a:xfrm>
          <a:prstGeom prst="flowChartExtra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48"/>
          <a:stretch/>
        </p:blipFill>
        <p:spPr bwMode="auto">
          <a:xfrm>
            <a:off x="7385172" y="166105"/>
            <a:ext cx="595520" cy="58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50892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6948723" cy="962025"/>
          </a:xfrm>
        </p:spPr>
        <p:txBody>
          <a:bodyPr/>
          <a:lstStyle/>
          <a:p>
            <a:r>
              <a:rPr lang="ru-RU" dirty="0" smtClean="0"/>
              <a:t>Цели проекта на основании статистики времени изготовления в 2017-2018 гг.</a:t>
            </a:r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C38206-4828-4678-B9C4-DF1DE1AE3D6E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389681336"/>
              </p:ext>
            </p:extLst>
          </p:nvPr>
        </p:nvGraphicFramePr>
        <p:xfrm>
          <a:off x="323527" y="1052735"/>
          <a:ext cx="8563298" cy="2451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0" name="Диаграмма 39"/>
          <p:cNvGraphicFramePr/>
          <p:nvPr>
            <p:extLst>
              <p:ext uri="{D42A27DB-BD31-4B8C-83A1-F6EECF244321}">
                <p14:modId xmlns:p14="http://schemas.microsoft.com/office/powerpoint/2010/main" val="2927659596"/>
              </p:ext>
            </p:extLst>
          </p:nvPr>
        </p:nvGraphicFramePr>
        <p:xfrm>
          <a:off x="323527" y="3797424"/>
          <a:ext cx="8563297" cy="2536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0" name="Скругленный прямоугольник 69"/>
          <p:cNvSpPr/>
          <p:nvPr/>
        </p:nvSpPr>
        <p:spPr>
          <a:xfrm>
            <a:off x="192798" y="961586"/>
            <a:ext cx="8771690" cy="2743505"/>
          </a:xfrm>
          <a:prstGeom prst="roundRect">
            <a:avLst>
              <a:gd name="adj" fmla="val 5649"/>
            </a:avLst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192798" y="3721156"/>
            <a:ext cx="8771690" cy="2688592"/>
          </a:xfrm>
          <a:prstGeom prst="roundRect">
            <a:avLst>
              <a:gd name="adj" fmla="val 5649"/>
            </a:avLst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48"/>
          <a:stretch/>
        </p:blipFill>
        <p:spPr bwMode="auto">
          <a:xfrm>
            <a:off x="7385172" y="166105"/>
            <a:ext cx="595520" cy="58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39701" y="1971247"/>
            <a:ext cx="851515" cy="276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197" b="1" i="0" u="none" strike="noStrike" kern="1200" baseline="0">
                <a:solidFill>
                  <a:srgbClr val="060606"/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accent5">
                    <a:lumMod val="10000"/>
                  </a:schemeClr>
                </a:solidFill>
              </a:rPr>
              <a:t>Факт 221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90123" y="2195062"/>
            <a:ext cx="851515" cy="276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197" b="1" i="0" u="none" strike="noStrike" kern="1200" baseline="0">
                <a:solidFill>
                  <a:srgbClr val="060606"/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accent5">
                    <a:lumMod val="10000"/>
                  </a:schemeClr>
                </a:solidFill>
              </a:rPr>
              <a:t>Факт 166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27297" y="2159633"/>
            <a:ext cx="958314" cy="46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197" b="1" i="0" u="none" strike="noStrike" kern="1200" baseline="0">
                <a:solidFill>
                  <a:srgbClr val="060606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r>
              <a:rPr lang="ru-RU" b="1" dirty="0">
                <a:solidFill>
                  <a:srgbClr val="060606"/>
                </a:solidFill>
                <a:latin typeface="Arial Black" panose="020B0A04020102020204" pitchFamily="34" charset="0"/>
              </a:rPr>
              <a:t/>
            </a:r>
            <a:br>
              <a:rPr lang="ru-RU" b="1" dirty="0">
                <a:solidFill>
                  <a:srgbClr val="060606"/>
                </a:solidFill>
                <a:latin typeface="Arial Black" panose="020B0A04020102020204" pitchFamily="34" charset="0"/>
              </a:rPr>
            </a:br>
            <a:r>
              <a:rPr lang="ru-RU" b="1" dirty="0" smtClean="0">
                <a:solidFill>
                  <a:srgbClr val="060606"/>
                </a:solidFill>
                <a:latin typeface="Arial Black" panose="020B0A04020102020204" pitchFamily="34" charset="0"/>
              </a:rPr>
              <a:t>132 дня</a:t>
            </a:r>
            <a:endParaRPr lang="ru-RU" b="1" dirty="0">
              <a:solidFill>
                <a:srgbClr val="060606"/>
              </a:solidFill>
              <a:latin typeface="Arial Black" panose="020B0A040201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763317" y="2863127"/>
            <a:ext cx="8222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-25%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40546" y="1857560"/>
            <a:ext cx="16401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60606"/>
                </a:solidFill>
                <a:latin typeface="Arial Black" panose="020B0A04020102020204" pitchFamily="34" charset="0"/>
              </a:rPr>
              <a:t>Цели проекта:</a:t>
            </a:r>
            <a:endParaRPr lang="ru-RU" sz="14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5412711" y="2863127"/>
            <a:ext cx="14247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60606"/>
                </a:solidFill>
              </a:rPr>
              <a:t>- Трудоемкость</a:t>
            </a:r>
            <a:endParaRPr lang="ru-RU" sz="1200" b="1" dirty="0">
              <a:solidFill>
                <a:srgbClr val="060606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412711" y="2338266"/>
            <a:ext cx="13717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60606"/>
                </a:solidFill>
              </a:rPr>
              <a:t>- ВПП</a:t>
            </a:r>
            <a:endParaRPr lang="ru-RU" sz="1200" b="1" dirty="0">
              <a:solidFill>
                <a:srgbClr val="060606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55719" y="4330819"/>
            <a:ext cx="851515" cy="276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197" b="1" i="0" u="none" strike="noStrike" kern="1200" baseline="0">
                <a:solidFill>
                  <a:srgbClr val="060606"/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rgbClr val="060606"/>
                </a:solidFill>
              </a:rPr>
              <a:t>Факт 313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239700" y="4195193"/>
            <a:ext cx="851515" cy="276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197" b="1" i="0" u="none" strike="noStrike" kern="1200" baseline="0">
                <a:solidFill>
                  <a:srgbClr val="060606"/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rgbClr val="060606"/>
                </a:solidFill>
              </a:rPr>
              <a:t>Факт 342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392637" y="4990621"/>
            <a:ext cx="2387107" cy="135892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4777065" y="5713797"/>
            <a:ext cx="8222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-25%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682011" y="4984513"/>
            <a:ext cx="958314" cy="46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197" b="1" i="0" u="none" strike="noStrike" kern="1200" baseline="0">
                <a:solidFill>
                  <a:srgbClr val="060606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r>
              <a:rPr lang="ru-RU" b="1" dirty="0">
                <a:solidFill>
                  <a:srgbClr val="060606"/>
                </a:solidFill>
                <a:latin typeface="Arial Black" panose="020B0A04020102020204" pitchFamily="34" charset="0"/>
              </a:rPr>
              <a:t/>
            </a:r>
            <a:br>
              <a:rPr lang="ru-RU" b="1" dirty="0">
                <a:solidFill>
                  <a:srgbClr val="060606"/>
                </a:solidFill>
                <a:latin typeface="Arial Black" panose="020B0A04020102020204" pitchFamily="34" charset="0"/>
              </a:rPr>
            </a:br>
            <a:r>
              <a:rPr lang="ru-RU" b="1" dirty="0" smtClean="0">
                <a:solidFill>
                  <a:srgbClr val="060606"/>
                </a:solidFill>
                <a:latin typeface="Arial Black" panose="020B0A04020102020204" pitchFamily="34" charset="0"/>
              </a:rPr>
              <a:t>123 дня</a:t>
            </a:r>
            <a:endParaRPr lang="ru-RU" b="1" dirty="0">
              <a:solidFill>
                <a:srgbClr val="060606"/>
              </a:solidFill>
              <a:latin typeface="Arial Black" panose="020B0A04020102020204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479078" y="5156964"/>
            <a:ext cx="13717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60606"/>
                </a:solidFill>
              </a:rPr>
              <a:t>- ВПП</a:t>
            </a:r>
            <a:endParaRPr lang="ru-RU" sz="1200" b="1" dirty="0">
              <a:solidFill>
                <a:srgbClr val="060606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412711" y="5713797"/>
            <a:ext cx="14247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60606"/>
                </a:solidFill>
              </a:rPr>
              <a:t>- Трудоемкость</a:t>
            </a:r>
            <a:endParaRPr lang="ru-RU" sz="1200" b="1" dirty="0">
              <a:solidFill>
                <a:srgbClr val="060606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816807" y="4686833"/>
            <a:ext cx="16401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60606"/>
                </a:solidFill>
                <a:latin typeface="Arial Black" panose="020B0A04020102020204" pitchFamily="34" charset="0"/>
              </a:rPr>
              <a:t>Цели проекта: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28229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543" y="0"/>
            <a:ext cx="7632700" cy="962025"/>
          </a:xfrm>
        </p:spPr>
        <p:txBody>
          <a:bodyPr/>
          <a:lstStyle/>
          <a:p>
            <a:r>
              <a:rPr lang="ru-RU" dirty="0" smtClean="0"/>
              <a:t>Поток производства проходок (как было)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C38206-4828-4678-B9C4-DF1DE1AE3D6E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  <p:pic>
        <p:nvPicPr>
          <p:cNvPr id="143" name="Рисунок 1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98" y="1052736"/>
            <a:ext cx="8623427" cy="2514079"/>
          </a:xfrm>
          <a:prstGeom prst="rect">
            <a:avLst/>
          </a:prstGeom>
        </p:spPr>
      </p:pic>
      <p:cxnSp>
        <p:nvCxnSpPr>
          <p:cNvPr id="147" name="Прямая соединительная линия 146"/>
          <p:cNvCxnSpPr/>
          <p:nvPr/>
        </p:nvCxnSpPr>
        <p:spPr>
          <a:xfrm>
            <a:off x="1512000" y="1988840"/>
            <a:ext cx="0" cy="504056"/>
          </a:xfrm>
          <a:prstGeom prst="line">
            <a:avLst/>
          </a:prstGeom>
          <a:ln w="2222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 стрелкой 147"/>
          <p:cNvCxnSpPr/>
          <p:nvPr/>
        </p:nvCxnSpPr>
        <p:spPr>
          <a:xfrm>
            <a:off x="1512000" y="2411884"/>
            <a:ext cx="6517444" cy="0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я соединительная линия 156"/>
          <p:cNvCxnSpPr/>
          <p:nvPr/>
        </p:nvCxnSpPr>
        <p:spPr>
          <a:xfrm>
            <a:off x="8028384" y="1988840"/>
            <a:ext cx="0" cy="1944216"/>
          </a:xfrm>
          <a:prstGeom prst="line">
            <a:avLst/>
          </a:prstGeom>
          <a:ln w="2222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единительная линия 157"/>
          <p:cNvCxnSpPr/>
          <p:nvPr/>
        </p:nvCxnSpPr>
        <p:spPr>
          <a:xfrm>
            <a:off x="1259632" y="3451997"/>
            <a:ext cx="0" cy="481059"/>
          </a:xfrm>
          <a:prstGeom prst="line">
            <a:avLst/>
          </a:prstGeom>
          <a:ln w="2222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 стрелкой 158"/>
          <p:cNvCxnSpPr/>
          <p:nvPr/>
        </p:nvCxnSpPr>
        <p:spPr>
          <a:xfrm>
            <a:off x="1259632" y="3861048"/>
            <a:ext cx="6768752" cy="0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Пятно 1 167"/>
          <p:cNvSpPr/>
          <p:nvPr/>
        </p:nvSpPr>
        <p:spPr>
          <a:xfrm>
            <a:off x="4562403" y="1096044"/>
            <a:ext cx="401456" cy="342033"/>
          </a:xfrm>
          <a:prstGeom prst="irregularSeal1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srgbClr val="020202"/>
                </a:solidFill>
              </a:rPr>
              <a:t>2</a:t>
            </a:r>
          </a:p>
        </p:txBody>
      </p:sp>
      <p:sp>
        <p:nvSpPr>
          <p:cNvPr id="169" name="Пятно 1 168"/>
          <p:cNvSpPr/>
          <p:nvPr/>
        </p:nvSpPr>
        <p:spPr>
          <a:xfrm>
            <a:off x="5357875" y="1058830"/>
            <a:ext cx="401456" cy="342033"/>
          </a:xfrm>
          <a:prstGeom prst="irregularSeal1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020202"/>
                </a:solidFill>
              </a:rPr>
              <a:t>3</a:t>
            </a:r>
            <a:endParaRPr lang="ru-RU" sz="1200" b="1" dirty="0">
              <a:solidFill>
                <a:srgbClr val="020202"/>
              </a:solidFill>
            </a:endParaRPr>
          </a:p>
        </p:txBody>
      </p:sp>
      <p:sp>
        <p:nvSpPr>
          <p:cNvPr id="170" name="Пятно 1 169"/>
          <p:cNvSpPr/>
          <p:nvPr/>
        </p:nvSpPr>
        <p:spPr>
          <a:xfrm>
            <a:off x="6153347" y="1063797"/>
            <a:ext cx="401456" cy="342033"/>
          </a:xfrm>
          <a:prstGeom prst="irregularSeal1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020202"/>
                </a:solidFill>
              </a:rPr>
              <a:t>4</a:t>
            </a:r>
            <a:endParaRPr lang="ru-RU" sz="1200" b="1" dirty="0">
              <a:solidFill>
                <a:srgbClr val="020202"/>
              </a:solidFill>
            </a:endParaRPr>
          </a:p>
        </p:txBody>
      </p:sp>
      <p:sp>
        <p:nvSpPr>
          <p:cNvPr id="172" name="Пятно 1 171"/>
          <p:cNvSpPr/>
          <p:nvPr/>
        </p:nvSpPr>
        <p:spPr>
          <a:xfrm>
            <a:off x="2252248" y="1910804"/>
            <a:ext cx="401456" cy="342033"/>
          </a:xfrm>
          <a:prstGeom prst="irregularSeal1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020202"/>
                </a:solidFill>
              </a:rPr>
              <a:t>1</a:t>
            </a:r>
            <a:endParaRPr lang="ru-RU" sz="1200" b="1" dirty="0">
              <a:solidFill>
                <a:srgbClr val="020202"/>
              </a:solidFill>
            </a:endParaRPr>
          </a:p>
        </p:txBody>
      </p:sp>
      <p:sp>
        <p:nvSpPr>
          <p:cNvPr id="173" name="Пятно 1 172"/>
          <p:cNvSpPr/>
          <p:nvPr/>
        </p:nvSpPr>
        <p:spPr>
          <a:xfrm>
            <a:off x="3279615" y="1901038"/>
            <a:ext cx="401456" cy="342033"/>
          </a:xfrm>
          <a:prstGeom prst="irregularSeal1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020202"/>
                </a:solidFill>
              </a:rPr>
              <a:t>1</a:t>
            </a:r>
            <a:endParaRPr lang="ru-RU" sz="1200" b="1" dirty="0">
              <a:solidFill>
                <a:srgbClr val="020202"/>
              </a:solidFill>
            </a:endParaRPr>
          </a:p>
        </p:txBody>
      </p:sp>
      <p:sp>
        <p:nvSpPr>
          <p:cNvPr id="174" name="Пятно 1 173"/>
          <p:cNvSpPr/>
          <p:nvPr/>
        </p:nvSpPr>
        <p:spPr>
          <a:xfrm>
            <a:off x="4311445" y="1928474"/>
            <a:ext cx="401456" cy="342033"/>
          </a:xfrm>
          <a:prstGeom prst="irregularSeal1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020202"/>
                </a:solidFill>
              </a:rPr>
              <a:t>1</a:t>
            </a:r>
            <a:endParaRPr lang="ru-RU" sz="1200" b="1" dirty="0">
              <a:solidFill>
                <a:srgbClr val="020202"/>
              </a:solidFill>
            </a:endParaRPr>
          </a:p>
        </p:txBody>
      </p:sp>
      <p:graphicFrame>
        <p:nvGraphicFramePr>
          <p:cNvPr id="176" name="Таблица 1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121312"/>
              </p:ext>
            </p:extLst>
          </p:nvPr>
        </p:nvGraphicFramePr>
        <p:xfrm>
          <a:off x="0" y="4079196"/>
          <a:ext cx="9144000" cy="23542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8711"/>
                <a:gridCol w="4419313"/>
                <a:gridCol w="4355976"/>
              </a:tblGrid>
              <a:tr h="262548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20202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20202"/>
                          </a:solidFill>
                          <a:latin typeface="Arial Black" panose="020B0A04020102020204" pitchFamily="34" charset="0"/>
                        </a:rPr>
                        <a:t>Основные проблемы</a:t>
                      </a:r>
                      <a:r>
                        <a:rPr lang="ru-RU" sz="1400" b="1" baseline="0" dirty="0" smtClean="0">
                          <a:solidFill>
                            <a:srgbClr val="020202"/>
                          </a:solidFill>
                          <a:latin typeface="Arial Black" panose="020B0A04020102020204" pitchFamily="34" charset="0"/>
                        </a:rPr>
                        <a:t> потока</a:t>
                      </a:r>
                      <a:endParaRPr lang="ru-RU" sz="1400" b="1" dirty="0">
                        <a:solidFill>
                          <a:srgbClr val="020202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20202"/>
                          </a:solidFill>
                          <a:latin typeface="Arial Black" panose="020B0A04020102020204" pitchFamily="34" charset="0"/>
                        </a:rPr>
                        <a:t>Направления работ</a:t>
                      </a:r>
                      <a:endParaRPr lang="ru-RU" sz="1400" b="1" dirty="0">
                        <a:solidFill>
                          <a:srgbClr val="020202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75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20202"/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rgbClr val="020202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0" dirty="0" smtClean="0">
                          <a:solidFill>
                            <a:srgbClr val="020202"/>
                          </a:solidFill>
                        </a:rPr>
                        <a:t>Излишняя </a:t>
                      </a:r>
                      <a:r>
                        <a:rPr lang="ru-RU" sz="1200" kern="0" smtClean="0">
                          <a:solidFill>
                            <a:srgbClr val="020202"/>
                          </a:solidFill>
                        </a:rPr>
                        <a:t>транспортировка продукции</a:t>
                      </a:r>
                      <a:endParaRPr lang="ru-RU" sz="1200" kern="0" dirty="0" smtClean="0">
                        <a:solidFill>
                          <a:srgbClr val="020202"/>
                        </a:solidFill>
                        <a:latin typeface="Arial" charset="0"/>
                        <a:cs typeface="Arial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rgbClr val="020202"/>
                          </a:solidFill>
                        </a:rPr>
                        <a:t>Упрощение</a:t>
                      </a:r>
                      <a:r>
                        <a:rPr lang="ru-RU" sz="1200" baseline="0" dirty="0" smtClean="0">
                          <a:solidFill>
                            <a:srgbClr val="020202"/>
                          </a:solidFill>
                        </a:rPr>
                        <a:t> маршрутов </a:t>
                      </a:r>
                      <a:r>
                        <a:rPr lang="ru-RU" sz="1200" baseline="0" smtClean="0">
                          <a:solidFill>
                            <a:srgbClr val="020202"/>
                          </a:solidFill>
                        </a:rPr>
                        <a:t>транспортировки продукции </a:t>
                      </a:r>
                      <a:br>
                        <a:rPr lang="ru-RU" sz="1200" baseline="0" smtClean="0">
                          <a:solidFill>
                            <a:srgbClr val="020202"/>
                          </a:solidFill>
                        </a:rPr>
                      </a:br>
                      <a:r>
                        <a:rPr lang="ru-RU" sz="1200" baseline="0" smtClean="0">
                          <a:solidFill>
                            <a:srgbClr val="020202"/>
                          </a:solidFill>
                        </a:rPr>
                        <a:t>и планировки участков</a:t>
                      </a:r>
                      <a:endParaRPr lang="ru-RU" sz="1200" dirty="0">
                        <a:solidFill>
                          <a:srgbClr val="020202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375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20202"/>
                          </a:solidFill>
                        </a:rPr>
                        <a:t>2</a:t>
                      </a:r>
                      <a:endParaRPr lang="ru-RU" sz="1200" dirty="0">
                        <a:solidFill>
                          <a:srgbClr val="020202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rgbClr val="060606"/>
                          </a:solidFill>
                        </a:rPr>
                        <a:t>Пролеживание </a:t>
                      </a:r>
                      <a:r>
                        <a:rPr lang="ru-RU" sz="1200" baseline="0" dirty="0" smtClean="0">
                          <a:solidFill>
                            <a:srgbClr val="060606"/>
                          </a:solidFill>
                        </a:rPr>
                        <a:t>продукции из-за производства</a:t>
                      </a:r>
                      <a:r>
                        <a:rPr lang="ru-RU" sz="1200" dirty="0" smtClean="0">
                          <a:solidFill>
                            <a:srgbClr val="060606"/>
                          </a:solidFill>
                        </a:rPr>
                        <a:t> большими партиями</a:t>
                      </a:r>
                      <a:r>
                        <a:rPr lang="ru-RU" sz="1200" baseline="0" dirty="0" smtClean="0">
                          <a:solidFill>
                            <a:srgbClr val="060606"/>
                          </a:solidFill>
                        </a:rPr>
                        <a:t> (3-4 шт. и более)</a:t>
                      </a:r>
                      <a:endParaRPr lang="ru-RU" sz="1200" dirty="0">
                        <a:solidFill>
                          <a:srgbClr val="060606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rgbClr val="020202"/>
                          </a:solidFill>
                        </a:rPr>
                        <a:t>Организация</a:t>
                      </a:r>
                      <a:r>
                        <a:rPr lang="ru-RU" sz="1200" baseline="0" dirty="0" smtClean="0">
                          <a:solidFill>
                            <a:srgbClr val="020202"/>
                          </a:solidFill>
                        </a:rPr>
                        <a:t> потока единичных изделий </a:t>
                      </a:r>
                      <a:br>
                        <a:rPr lang="ru-RU" sz="1200" baseline="0" dirty="0" smtClean="0">
                          <a:solidFill>
                            <a:srgbClr val="020202"/>
                          </a:solidFill>
                        </a:rPr>
                      </a:br>
                      <a:r>
                        <a:rPr lang="ru-RU" sz="1200" baseline="0" dirty="0" smtClean="0">
                          <a:solidFill>
                            <a:srgbClr val="020202"/>
                          </a:solidFill>
                        </a:rPr>
                        <a:t>и упрощение сопроводительной документации</a:t>
                      </a:r>
                      <a:endParaRPr lang="ru-RU" sz="1200" dirty="0">
                        <a:solidFill>
                          <a:srgbClr val="020202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75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20202"/>
                          </a:solidFill>
                        </a:rPr>
                        <a:t>3</a:t>
                      </a:r>
                      <a:endParaRPr lang="ru-RU" sz="1200" dirty="0">
                        <a:solidFill>
                          <a:srgbClr val="020202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rgbClr val="020202"/>
                          </a:solidFill>
                          <a:latin typeface="+mn-lt"/>
                          <a:ea typeface="+mn-ea"/>
                          <a:cs typeface="+mn-cs"/>
                        </a:rPr>
                        <a:t>Задержки при изготовлении на участках (недостаточная идентификация изделий, не соблюдается  принцип </a:t>
                      </a:r>
                      <a:r>
                        <a:rPr lang="en-US" sz="1200" kern="1200" dirty="0" smtClean="0">
                          <a:solidFill>
                            <a:srgbClr val="020202"/>
                          </a:solidFill>
                          <a:latin typeface="+mn-lt"/>
                          <a:ea typeface="+mn-ea"/>
                          <a:cs typeface="+mn-cs"/>
                        </a:rPr>
                        <a:t>FIFO</a:t>
                      </a:r>
                      <a:r>
                        <a:rPr lang="ru-RU" sz="1200" kern="1200" dirty="0" smtClean="0">
                          <a:solidFill>
                            <a:srgbClr val="020202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200" kern="1200" dirty="0">
                        <a:solidFill>
                          <a:srgbClr val="02020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rgbClr val="020202"/>
                          </a:solidFill>
                        </a:rPr>
                        <a:t>Введение</a:t>
                      </a:r>
                      <a:r>
                        <a:rPr lang="ru-RU" sz="1200" baseline="0" dirty="0" smtClean="0">
                          <a:solidFill>
                            <a:srgbClr val="020202"/>
                          </a:solidFill>
                        </a:rPr>
                        <a:t> производственного анализа на участках, маршрутных листов. Внедрение правил изготовления</a:t>
                      </a:r>
                      <a:endParaRPr lang="ru-RU" sz="1200" dirty="0">
                        <a:solidFill>
                          <a:srgbClr val="020202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3891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20202"/>
                          </a:solidFill>
                        </a:rPr>
                        <a:t>4</a:t>
                      </a:r>
                      <a:endParaRPr lang="ru-RU" sz="1200" dirty="0">
                        <a:solidFill>
                          <a:srgbClr val="020202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20202"/>
                          </a:solidFill>
                        </a:rPr>
                        <a:t>Высокая трудоемкость операций изготовления корпусов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rgbClr val="020202"/>
                          </a:solidFill>
                        </a:rPr>
                        <a:t>Хронометраж и упрощение операций изготовления</a:t>
                      </a:r>
                      <a:endParaRPr lang="ru-RU" sz="1200" dirty="0">
                        <a:solidFill>
                          <a:srgbClr val="020202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891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20202"/>
                          </a:solidFill>
                        </a:rPr>
                        <a:t>5</a:t>
                      </a:r>
                      <a:endParaRPr lang="ru-RU" sz="1200" dirty="0">
                        <a:solidFill>
                          <a:srgbClr val="020202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20202"/>
                          </a:solidFill>
                        </a:rPr>
                        <a:t>Длительное</a:t>
                      </a:r>
                      <a:r>
                        <a:rPr lang="ru-RU" sz="1200" baseline="0" dirty="0" smtClean="0">
                          <a:solidFill>
                            <a:srgbClr val="020202"/>
                          </a:solidFill>
                        </a:rPr>
                        <a:t> согласование планов качества и ТЗ</a:t>
                      </a:r>
                      <a:endParaRPr lang="ru-RU" sz="1200" dirty="0" smtClean="0">
                        <a:solidFill>
                          <a:srgbClr val="020202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rgbClr val="020202"/>
                          </a:solidFill>
                        </a:rPr>
                        <a:t>Анализ</a:t>
                      </a:r>
                      <a:r>
                        <a:rPr lang="ru-RU" sz="1200" baseline="0" dirty="0" smtClean="0">
                          <a:solidFill>
                            <a:srgbClr val="020202"/>
                          </a:solidFill>
                        </a:rPr>
                        <a:t> процессов согласования, выдача рекомендаций</a:t>
                      </a:r>
                      <a:endParaRPr lang="ru-RU" sz="1200" dirty="0">
                        <a:solidFill>
                          <a:srgbClr val="020202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7" name="Пятно 1 176"/>
          <p:cNvSpPr/>
          <p:nvPr/>
        </p:nvSpPr>
        <p:spPr>
          <a:xfrm>
            <a:off x="91713" y="3861048"/>
            <a:ext cx="447839" cy="440743"/>
          </a:xfrm>
          <a:prstGeom prst="irregularSeal1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020202"/>
                </a:solidFill>
              </a:rPr>
              <a:t>№</a:t>
            </a:r>
            <a:endParaRPr lang="ru-RU" sz="1200" b="1" dirty="0">
              <a:solidFill>
                <a:srgbClr val="020202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4963859" y="2117651"/>
            <a:ext cx="2291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166 дней (цель 132 дня) 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3923580" y="3566351"/>
            <a:ext cx="2376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313 дней (цель 123 дня)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83" name="Пятно 1 182"/>
          <p:cNvSpPr/>
          <p:nvPr/>
        </p:nvSpPr>
        <p:spPr>
          <a:xfrm>
            <a:off x="3029236" y="3451997"/>
            <a:ext cx="401456" cy="342033"/>
          </a:xfrm>
          <a:prstGeom prst="irregularSeal1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020202"/>
                </a:solidFill>
              </a:rPr>
              <a:t>1</a:t>
            </a:r>
            <a:endParaRPr lang="ru-RU" sz="1200" b="1" dirty="0">
              <a:solidFill>
                <a:srgbClr val="020202"/>
              </a:solidFill>
            </a:endParaRPr>
          </a:p>
        </p:txBody>
      </p:sp>
      <p:sp>
        <p:nvSpPr>
          <p:cNvPr id="186" name="Пятно 1 185"/>
          <p:cNvSpPr/>
          <p:nvPr/>
        </p:nvSpPr>
        <p:spPr>
          <a:xfrm>
            <a:off x="6685690" y="3464148"/>
            <a:ext cx="401456" cy="342033"/>
          </a:xfrm>
          <a:prstGeom prst="irregularSeal1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020202"/>
                </a:solidFill>
              </a:rPr>
              <a:t>1</a:t>
            </a:r>
            <a:endParaRPr lang="ru-RU" sz="1200" b="1" dirty="0">
              <a:solidFill>
                <a:srgbClr val="020202"/>
              </a:solidFill>
            </a:endParaRPr>
          </a:p>
        </p:txBody>
      </p:sp>
      <p:sp>
        <p:nvSpPr>
          <p:cNvPr id="187" name="Пятно 1 186"/>
          <p:cNvSpPr/>
          <p:nvPr/>
        </p:nvSpPr>
        <p:spPr>
          <a:xfrm>
            <a:off x="5194044" y="2594241"/>
            <a:ext cx="401456" cy="342033"/>
          </a:xfrm>
          <a:prstGeom prst="irregularSeal1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srgbClr val="020202"/>
                </a:solidFill>
              </a:rPr>
              <a:t>2</a:t>
            </a:r>
          </a:p>
        </p:txBody>
      </p:sp>
      <p:sp>
        <p:nvSpPr>
          <p:cNvPr id="188" name="Пятно 1 187"/>
          <p:cNvSpPr/>
          <p:nvPr/>
        </p:nvSpPr>
        <p:spPr>
          <a:xfrm>
            <a:off x="146544" y="1993082"/>
            <a:ext cx="401456" cy="342033"/>
          </a:xfrm>
          <a:prstGeom prst="irregularSeal1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020202"/>
                </a:solidFill>
              </a:rPr>
              <a:t>5</a:t>
            </a:r>
            <a:endParaRPr lang="ru-RU" sz="1200" b="1" dirty="0">
              <a:solidFill>
                <a:srgbClr val="020202"/>
              </a:solidFill>
            </a:endParaRPr>
          </a:p>
        </p:txBody>
      </p:sp>
      <p:sp>
        <p:nvSpPr>
          <p:cNvPr id="189" name="Пятно 1 188"/>
          <p:cNvSpPr/>
          <p:nvPr/>
        </p:nvSpPr>
        <p:spPr>
          <a:xfrm>
            <a:off x="5908964" y="2544566"/>
            <a:ext cx="401456" cy="342033"/>
          </a:xfrm>
          <a:prstGeom prst="irregularSeal1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020202"/>
                </a:solidFill>
              </a:rPr>
              <a:t>3</a:t>
            </a:r>
            <a:endParaRPr lang="ru-RU" sz="1200" b="1" dirty="0">
              <a:solidFill>
                <a:srgbClr val="020202"/>
              </a:solidFill>
            </a:endParaRPr>
          </a:p>
        </p:txBody>
      </p:sp>
      <p:pic>
        <p:nvPicPr>
          <p:cNvPr id="26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48"/>
          <a:stretch/>
        </p:blipFill>
        <p:spPr bwMode="auto">
          <a:xfrm>
            <a:off x="7385172" y="166105"/>
            <a:ext cx="595520" cy="58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624" y="792804"/>
            <a:ext cx="3940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000000"/>
                </a:solidFill>
              </a:rPr>
              <a:t>*</a:t>
            </a:r>
            <a:endParaRPr lang="ru-RU" sz="6600" dirty="0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827" y="6272252"/>
            <a:ext cx="3940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000000"/>
                </a:solidFill>
              </a:rPr>
              <a:t>*</a:t>
            </a:r>
            <a:endParaRPr lang="ru-RU" sz="6600" dirty="0">
              <a:solidFill>
                <a:srgbClr val="00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48000" y="6520256"/>
            <a:ext cx="7711763" cy="27699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60606"/>
                </a:solidFill>
                <a:latin typeface="+mn-lt"/>
              </a:rPr>
              <a:t>В презентации представлены улучшения по потоку изготовления корпусов</a:t>
            </a:r>
            <a:endParaRPr lang="ru-RU" sz="1200" b="1" dirty="0">
              <a:solidFill>
                <a:srgbClr val="06060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13691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Внедрение производственного анализа на участках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C38206-4828-4678-B9C4-DF1DE1AE3D6E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0" r="16138" b="7623"/>
          <a:stretch/>
        </p:blipFill>
        <p:spPr>
          <a:xfrm>
            <a:off x="3288064" y="1916832"/>
            <a:ext cx="5820440" cy="40324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1" t="12201" r="30313" b="9400"/>
          <a:stretch/>
        </p:blipFill>
        <p:spPr>
          <a:xfrm>
            <a:off x="113463" y="1279410"/>
            <a:ext cx="2759401" cy="25332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t="9401" r="23225" b="9336"/>
          <a:stretch/>
        </p:blipFill>
        <p:spPr>
          <a:xfrm>
            <a:off x="100290" y="4221088"/>
            <a:ext cx="2772574" cy="2037180"/>
          </a:xfrm>
          <a:prstGeom prst="rect">
            <a:avLst/>
          </a:prstGeom>
        </p:spPr>
      </p:pic>
      <p:cxnSp>
        <p:nvCxnSpPr>
          <p:cNvPr id="13" name="Straight Arrow Connector 8"/>
          <p:cNvCxnSpPr/>
          <p:nvPr/>
        </p:nvCxnSpPr>
        <p:spPr>
          <a:xfrm flipV="1">
            <a:off x="2872864" y="5255925"/>
            <a:ext cx="415200" cy="189299"/>
          </a:xfrm>
          <a:prstGeom prst="straightConnector1">
            <a:avLst/>
          </a:prstGeom>
          <a:ln w="539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8"/>
          <p:cNvCxnSpPr/>
          <p:nvPr/>
        </p:nvCxnSpPr>
        <p:spPr>
          <a:xfrm>
            <a:off x="2872864" y="2996952"/>
            <a:ext cx="397147" cy="288032"/>
          </a:xfrm>
          <a:prstGeom prst="straightConnector1">
            <a:avLst/>
          </a:prstGeom>
          <a:noFill/>
          <a:ln w="63500">
            <a:solidFill>
              <a:schemeClr val="tx2">
                <a:lumMod val="40000"/>
                <a:lumOff val="60000"/>
              </a:schemeClr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3288064" y="4527823"/>
            <a:ext cx="5820440" cy="1421457"/>
          </a:xfrm>
          <a:prstGeom prst="roundRect">
            <a:avLst>
              <a:gd name="adj" fmla="val 8780"/>
            </a:avLst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270011" y="2162571"/>
            <a:ext cx="5820440" cy="2310545"/>
          </a:xfrm>
          <a:prstGeom prst="roundRect">
            <a:avLst>
              <a:gd name="adj" fmla="val 8780"/>
            </a:avLst>
          </a:prstGeom>
          <a:noFill/>
          <a:ln w="635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66069" y="1065773"/>
            <a:ext cx="2586798" cy="271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98869" fontAlgn="auto">
              <a:lnSpc>
                <a:spcPts val="1449"/>
              </a:lnSpc>
              <a:spcBef>
                <a:spcPts val="580"/>
              </a:spcBef>
            </a:pPr>
            <a:r>
              <a:rPr lang="ru-RU" altLang="ru-RU" b="1" dirty="0" smtClean="0">
                <a:solidFill>
                  <a:srgbClr val="270D03"/>
                </a:solidFill>
              </a:rPr>
              <a:t>ЗАКАЗ – Руппур АЭС</a:t>
            </a:r>
            <a:endParaRPr lang="ru-RU" altLang="ru-RU" b="1" dirty="0">
              <a:solidFill>
                <a:srgbClr val="270D03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49899" y="4021227"/>
            <a:ext cx="2673361" cy="271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98869" fontAlgn="auto">
              <a:lnSpc>
                <a:spcPts val="1449"/>
              </a:lnSpc>
              <a:spcBef>
                <a:spcPts val="580"/>
              </a:spcBef>
            </a:pPr>
            <a:r>
              <a:rPr lang="ru-RU" altLang="ru-RU" b="1" dirty="0" smtClean="0">
                <a:solidFill>
                  <a:srgbClr val="270D03"/>
                </a:solidFill>
              </a:rPr>
              <a:t>ЗАКАЗ – Курская АЭС</a:t>
            </a:r>
            <a:endParaRPr lang="ru-RU" altLang="ru-RU" b="1" dirty="0">
              <a:solidFill>
                <a:srgbClr val="270D03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482345" y="1264212"/>
            <a:ext cx="53957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98869" fontAlgn="auto">
              <a:spcBef>
                <a:spcPts val="580"/>
              </a:spcBef>
            </a:pPr>
            <a:r>
              <a:rPr lang="ru-RU" altLang="ru-RU" b="1" dirty="0" smtClean="0">
                <a:solidFill>
                  <a:srgbClr val="270D03"/>
                </a:solidFill>
              </a:rPr>
              <a:t>Отслеживание в режиме реального времени:</a:t>
            </a:r>
            <a:br>
              <a:rPr lang="ru-RU" altLang="ru-RU" b="1" dirty="0" smtClean="0">
                <a:solidFill>
                  <a:srgbClr val="270D03"/>
                </a:solidFill>
              </a:rPr>
            </a:br>
            <a:r>
              <a:rPr lang="ru-RU" altLang="ru-RU" b="1" dirty="0" smtClean="0">
                <a:solidFill>
                  <a:srgbClr val="270D03"/>
                </a:solidFill>
              </a:rPr>
              <a:t> план, факт, отклонение</a:t>
            </a:r>
            <a:endParaRPr lang="ru-RU" altLang="ru-RU" b="1" dirty="0">
              <a:solidFill>
                <a:srgbClr val="270D03"/>
              </a:solidFill>
            </a:endParaRPr>
          </a:p>
        </p:txBody>
      </p:sp>
      <p:pic>
        <p:nvPicPr>
          <p:cNvPr id="16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48"/>
          <a:stretch/>
        </p:blipFill>
        <p:spPr bwMode="auto">
          <a:xfrm>
            <a:off x="7385172" y="166105"/>
            <a:ext cx="595520" cy="58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20080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2487" y="0"/>
            <a:ext cx="6916859" cy="962025"/>
          </a:xfrm>
        </p:spPr>
        <p:txBody>
          <a:bodyPr/>
          <a:lstStyle/>
          <a:p>
            <a:r>
              <a:rPr lang="ru-RU" dirty="0" smtClean="0"/>
              <a:t>Совершенствование планировки пилотного участка </a:t>
            </a:r>
            <a:r>
              <a:rPr lang="en-US" dirty="0" smtClean="0"/>
              <a:t>	</a:t>
            </a:r>
            <a:r>
              <a:rPr lang="ru-RU" dirty="0" smtClean="0"/>
              <a:t>по изготовлению корпуса проходки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188524" y="6452993"/>
            <a:ext cx="627062" cy="377825"/>
          </a:xfrm>
        </p:spPr>
        <p:txBody>
          <a:bodyPr/>
          <a:lstStyle/>
          <a:p>
            <a:pPr>
              <a:defRPr/>
            </a:pPr>
            <a:fld id="{79C38206-4828-4678-B9C4-DF1DE1AE3D6E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  <p:pic>
        <p:nvPicPr>
          <p:cNvPr id="79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48"/>
          <a:stretch/>
        </p:blipFill>
        <p:spPr bwMode="auto">
          <a:xfrm>
            <a:off x="7385172" y="166105"/>
            <a:ext cx="595520" cy="58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/>
          <a:srcRect l="13474" t="17517" r="5725" b="30312"/>
          <a:stretch/>
        </p:blipFill>
        <p:spPr>
          <a:xfrm>
            <a:off x="32838" y="962025"/>
            <a:ext cx="6771410" cy="265088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5"/>
          <a:srcRect l="11813" t="29329" r="2404" b="11610"/>
          <a:stretch/>
        </p:blipFill>
        <p:spPr>
          <a:xfrm>
            <a:off x="32838" y="3924114"/>
            <a:ext cx="6975974" cy="2906704"/>
          </a:xfrm>
          <a:prstGeom prst="rect">
            <a:avLst/>
          </a:prstGeom>
        </p:spPr>
      </p:pic>
      <p:sp>
        <p:nvSpPr>
          <p:cNvPr id="192" name="Блок-схема: извлечение 191"/>
          <p:cNvSpPr/>
          <p:nvPr/>
        </p:nvSpPr>
        <p:spPr>
          <a:xfrm rot="10800000">
            <a:off x="1810479" y="3526474"/>
            <a:ext cx="2092284" cy="298493"/>
          </a:xfrm>
          <a:prstGeom prst="flowChartExtra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3" name="TextBox 192"/>
          <p:cNvSpPr txBox="1"/>
          <p:nvPr/>
        </p:nvSpPr>
        <p:spPr>
          <a:xfrm>
            <a:off x="6652802" y="944940"/>
            <a:ext cx="2483768" cy="2462213"/>
          </a:xfrm>
          <a:prstGeom prst="rect">
            <a:avLst/>
          </a:prstGeom>
          <a:solidFill>
            <a:srgbClr val="F9CDBD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20202"/>
                </a:solidFill>
                <a:latin typeface="Arial Black" panose="020B0A04020102020204" pitchFamily="34" charset="0"/>
              </a:rPr>
              <a:t>     ПРОБЛЕМАТИКА:</a:t>
            </a:r>
          </a:p>
          <a:p>
            <a:pPr marL="180000" indent="-180000">
              <a:buAutoNum type="arabicPeriod"/>
            </a:pPr>
            <a:r>
              <a:rPr lang="ru-RU" sz="1400" dirty="0" smtClean="0">
                <a:solidFill>
                  <a:srgbClr val="020202"/>
                </a:solidFill>
              </a:rPr>
              <a:t>Лишнее перемещение заготовок на АМЭ.</a:t>
            </a:r>
          </a:p>
          <a:p>
            <a:pPr marL="180000" indent="-180000">
              <a:buAutoNum type="arabicPeriod"/>
            </a:pPr>
            <a:r>
              <a:rPr lang="ru-RU" sz="1400" dirty="0" smtClean="0">
                <a:solidFill>
                  <a:srgbClr val="020202"/>
                </a:solidFill>
              </a:rPr>
              <a:t>Неоптимальное размещение раб. мест.</a:t>
            </a:r>
          </a:p>
          <a:p>
            <a:pPr marL="180000" indent="-180000">
              <a:buFontTx/>
              <a:buAutoNum type="arabicPeriod"/>
            </a:pPr>
            <a:r>
              <a:rPr lang="ru-RU" sz="1400" dirty="0" smtClean="0">
                <a:solidFill>
                  <a:srgbClr val="020202"/>
                </a:solidFill>
              </a:rPr>
              <a:t>Производство большими партиями (более 4 шт.), отсутствует </a:t>
            </a:r>
            <a:r>
              <a:rPr lang="en-US" sz="1400" dirty="0" smtClean="0">
                <a:solidFill>
                  <a:srgbClr val="020202"/>
                </a:solidFill>
              </a:rPr>
              <a:t>FIFO</a:t>
            </a:r>
            <a:r>
              <a:rPr lang="ru-RU" sz="1400" dirty="0" smtClean="0">
                <a:solidFill>
                  <a:srgbClr val="020202"/>
                </a:solidFill>
              </a:rPr>
              <a:t>.</a:t>
            </a:r>
          </a:p>
          <a:p>
            <a:pPr marL="180000" indent="-180000">
              <a:buFontTx/>
              <a:buAutoNum type="arabicPeriod"/>
            </a:pPr>
            <a:r>
              <a:rPr lang="ru-RU" sz="1400" dirty="0" smtClean="0">
                <a:solidFill>
                  <a:srgbClr val="020202"/>
                </a:solidFill>
              </a:rPr>
              <a:t>Большая длина перемещений деталей: </a:t>
            </a:r>
            <a:r>
              <a:rPr lang="en-US" sz="1400" dirty="0" smtClean="0">
                <a:solidFill>
                  <a:srgbClr val="020202"/>
                </a:solidFill>
              </a:rPr>
              <a:t>L=288 </a:t>
            </a:r>
            <a:r>
              <a:rPr lang="ru-RU" sz="1400" dirty="0">
                <a:solidFill>
                  <a:srgbClr val="020202"/>
                </a:solidFill>
              </a:rPr>
              <a:t>м (на 1 корпус</a:t>
            </a:r>
            <a:r>
              <a:rPr lang="ru-RU" sz="1400" dirty="0" smtClean="0">
                <a:solidFill>
                  <a:srgbClr val="020202"/>
                </a:solidFill>
              </a:rPr>
              <a:t>)</a:t>
            </a:r>
            <a:endParaRPr lang="ru-RU" sz="1400" dirty="0">
              <a:solidFill>
                <a:srgbClr val="020202"/>
              </a:solidFill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6685050" y="3932419"/>
            <a:ext cx="2440093" cy="2462213"/>
          </a:xfrm>
          <a:prstGeom prst="rect">
            <a:avLst/>
          </a:prstGeom>
          <a:solidFill>
            <a:srgbClr val="ACFAA8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20202"/>
                </a:solidFill>
                <a:latin typeface="Arial Black" panose="020B0A04020102020204" pitchFamily="34" charset="0"/>
              </a:rPr>
              <a:t>        УЛУЧШЕНИЯ:</a:t>
            </a:r>
          </a:p>
          <a:p>
            <a:pPr marL="180000" indent="-180000">
              <a:buAutoNum type="arabicPeriod"/>
            </a:pPr>
            <a:r>
              <a:rPr lang="ru-RU" sz="1400" dirty="0" smtClean="0">
                <a:solidFill>
                  <a:srgbClr val="020202"/>
                </a:solidFill>
              </a:rPr>
              <a:t>Заготовки завозятся сразу от поставщика.</a:t>
            </a:r>
          </a:p>
          <a:p>
            <a:pPr marL="180000" indent="-180000">
              <a:buAutoNum type="arabicPeriod"/>
            </a:pPr>
            <a:r>
              <a:rPr lang="ru-RU" sz="1400" dirty="0" smtClean="0">
                <a:solidFill>
                  <a:srgbClr val="020202"/>
                </a:solidFill>
              </a:rPr>
              <a:t>Рабочие места выстроены последовательно в поток. Производство по 1 шт. по</a:t>
            </a:r>
            <a:r>
              <a:rPr lang="en-US" sz="1400" dirty="0" smtClean="0">
                <a:solidFill>
                  <a:srgbClr val="020202"/>
                </a:solidFill>
              </a:rPr>
              <a:t> FIFO</a:t>
            </a:r>
            <a:r>
              <a:rPr lang="ru-RU" sz="1400" dirty="0" smtClean="0">
                <a:solidFill>
                  <a:srgbClr val="020202"/>
                </a:solidFill>
              </a:rPr>
              <a:t>.</a:t>
            </a:r>
          </a:p>
          <a:p>
            <a:r>
              <a:rPr lang="ru-RU" sz="1400" dirty="0" smtClean="0">
                <a:solidFill>
                  <a:srgbClr val="020202"/>
                </a:solidFill>
              </a:rPr>
              <a:t>3. Сокращена длина перемещений деталей: </a:t>
            </a:r>
            <a:r>
              <a:rPr lang="en-US" sz="1400" dirty="0" smtClean="0">
                <a:solidFill>
                  <a:srgbClr val="020202"/>
                </a:solidFill>
              </a:rPr>
              <a:t>L=</a:t>
            </a:r>
            <a:r>
              <a:rPr lang="ru-RU" sz="1400" dirty="0" smtClean="0">
                <a:solidFill>
                  <a:srgbClr val="020202"/>
                </a:solidFill>
              </a:rPr>
              <a:t>154м (на 1 </a:t>
            </a:r>
            <a:r>
              <a:rPr lang="ru-RU" sz="1400" dirty="0">
                <a:solidFill>
                  <a:srgbClr val="020202"/>
                </a:solidFill>
              </a:rPr>
              <a:t>корпус</a:t>
            </a:r>
            <a:r>
              <a:rPr lang="ru-RU" sz="1400" dirty="0" smtClean="0">
                <a:solidFill>
                  <a:srgbClr val="020202"/>
                </a:solidFill>
              </a:rPr>
              <a:t>)</a:t>
            </a:r>
            <a:endParaRPr lang="ru-RU" sz="1400" dirty="0">
              <a:solidFill>
                <a:srgbClr val="020202"/>
              </a:solidFill>
            </a:endParaRPr>
          </a:p>
        </p:txBody>
      </p:sp>
      <p:sp>
        <p:nvSpPr>
          <p:cNvPr id="94" name="Пятно 1 93"/>
          <p:cNvSpPr/>
          <p:nvPr/>
        </p:nvSpPr>
        <p:spPr>
          <a:xfrm>
            <a:off x="683568" y="2535367"/>
            <a:ext cx="401456" cy="414135"/>
          </a:xfrm>
          <a:prstGeom prst="irregularSeal1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rgbClr val="020202"/>
                </a:solidFill>
              </a:rPr>
              <a:t>2</a:t>
            </a:r>
            <a:endParaRPr lang="ru-RU" sz="1600" b="1" dirty="0">
              <a:solidFill>
                <a:srgbClr val="020202"/>
              </a:solidFill>
            </a:endParaRPr>
          </a:p>
        </p:txBody>
      </p:sp>
      <p:sp>
        <p:nvSpPr>
          <p:cNvPr id="95" name="Пятно 1 94"/>
          <p:cNvSpPr/>
          <p:nvPr/>
        </p:nvSpPr>
        <p:spPr>
          <a:xfrm>
            <a:off x="2543079" y="1596552"/>
            <a:ext cx="401456" cy="397888"/>
          </a:xfrm>
          <a:prstGeom prst="irregularSeal1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rgbClr val="020202"/>
                </a:solidFill>
              </a:rPr>
              <a:t>3</a:t>
            </a:r>
            <a:endParaRPr lang="ru-RU" sz="1600" b="1" dirty="0">
              <a:solidFill>
                <a:srgbClr val="020202"/>
              </a:solidFill>
            </a:endParaRPr>
          </a:p>
        </p:txBody>
      </p:sp>
      <p:sp>
        <p:nvSpPr>
          <p:cNvPr id="96" name="Пятно 1 95"/>
          <p:cNvSpPr/>
          <p:nvPr/>
        </p:nvSpPr>
        <p:spPr>
          <a:xfrm>
            <a:off x="3841675" y="2006677"/>
            <a:ext cx="401456" cy="385077"/>
          </a:xfrm>
          <a:prstGeom prst="irregularSeal1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rgbClr val="020202"/>
                </a:solidFill>
              </a:rPr>
              <a:t>4</a:t>
            </a:r>
            <a:endParaRPr lang="ru-RU" sz="1600" b="1" dirty="0">
              <a:solidFill>
                <a:srgbClr val="020202"/>
              </a:solidFill>
            </a:endParaRPr>
          </a:p>
        </p:txBody>
      </p:sp>
      <p:sp>
        <p:nvSpPr>
          <p:cNvPr id="102" name="Пятно 1 101"/>
          <p:cNvSpPr/>
          <p:nvPr/>
        </p:nvSpPr>
        <p:spPr>
          <a:xfrm>
            <a:off x="5364088" y="2949502"/>
            <a:ext cx="401456" cy="412927"/>
          </a:xfrm>
          <a:prstGeom prst="irregularSeal1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rgbClr val="020202"/>
                </a:solidFill>
              </a:rPr>
              <a:t>1</a:t>
            </a:r>
            <a:endParaRPr lang="ru-RU" sz="1600" b="1" dirty="0">
              <a:solidFill>
                <a:srgbClr val="020202"/>
              </a:solidFill>
            </a:endParaRPr>
          </a:p>
        </p:txBody>
      </p:sp>
      <p:sp>
        <p:nvSpPr>
          <p:cNvPr id="187" name="Овал 186"/>
          <p:cNvSpPr/>
          <p:nvPr/>
        </p:nvSpPr>
        <p:spPr>
          <a:xfrm>
            <a:off x="2940024" y="4230154"/>
            <a:ext cx="279280" cy="279280"/>
          </a:xfrm>
          <a:prstGeom prst="ellipse">
            <a:avLst/>
          </a:prstGeom>
          <a:solidFill>
            <a:srgbClr val="69E93B"/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5">
                    <a:lumMod val="10000"/>
                  </a:schemeClr>
                </a:solidFill>
              </a:rPr>
              <a:t>2</a:t>
            </a:r>
            <a:endParaRPr lang="ru-RU" sz="1600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188" name="Овал 187"/>
          <p:cNvSpPr/>
          <p:nvPr/>
        </p:nvSpPr>
        <p:spPr>
          <a:xfrm>
            <a:off x="5844430" y="6086235"/>
            <a:ext cx="279280" cy="279280"/>
          </a:xfrm>
          <a:prstGeom prst="ellipse">
            <a:avLst/>
          </a:prstGeom>
          <a:solidFill>
            <a:srgbClr val="69E93B"/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5">
                    <a:lumMod val="10000"/>
                  </a:schemeClr>
                </a:solidFill>
              </a:rPr>
              <a:t>1</a:t>
            </a:r>
            <a:endParaRPr lang="ru-RU" sz="1600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189" name="Овал 188"/>
          <p:cNvSpPr/>
          <p:nvPr/>
        </p:nvSpPr>
        <p:spPr>
          <a:xfrm>
            <a:off x="3902763" y="5163525"/>
            <a:ext cx="279280" cy="279280"/>
          </a:xfrm>
          <a:prstGeom prst="ellipse">
            <a:avLst/>
          </a:prstGeom>
          <a:solidFill>
            <a:srgbClr val="69E93B"/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5">
                    <a:lumMod val="10000"/>
                  </a:schemeClr>
                </a:solidFill>
              </a:rPr>
              <a:t>3</a:t>
            </a:r>
            <a:endParaRPr lang="ru-RU" sz="1600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3780917" y="1046358"/>
            <a:ext cx="1079126" cy="329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44" b="1" dirty="0" smtClean="0">
                <a:solidFill>
                  <a:schemeClr val="accent5">
                    <a:lumMod val="10000"/>
                  </a:schemeClr>
                </a:solidFill>
                <a:latin typeface="Arial Black" panose="020B0A04020102020204" pitchFamily="34" charset="0"/>
              </a:rPr>
              <a:t>БЫЛО:</a:t>
            </a:r>
            <a:endParaRPr lang="ru-RU" sz="1544" b="1" dirty="0">
              <a:solidFill>
                <a:schemeClr val="accent5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3309357" y="4012901"/>
            <a:ext cx="2063349" cy="329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44" b="1" dirty="0" smtClean="0">
                <a:solidFill>
                  <a:schemeClr val="accent5">
                    <a:lumMod val="10000"/>
                  </a:schemeClr>
                </a:solidFill>
                <a:latin typeface="Arial Black" panose="020B0A04020102020204" pitchFamily="34" charset="0"/>
              </a:rPr>
              <a:t>СТАЛО:</a:t>
            </a:r>
            <a:endParaRPr lang="ru-RU" sz="1544" b="1" dirty="0">
              <a:solidFill>
                <a:schemeClr val="accent5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2963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Прямоугольник 10"/>
          <p:cNvSpPr>
            <a:spLocks noChangeArrowheads="1"/>
          </p:cNvSpPr>
          <p:nvPr/>
        </p:nvSpPr>
        <p:spPr bwMode="auto">
          <a:xfrm>
            <a:off x="373272" y="4784630"/>
            <a:ext cx="3636860" cy="81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Aft>
                <a:spcPct val="20000"/>
              </a:spcAft>
              <a:buBlip>
                <a:blip r:embed="rId4"/>
              </a:buBlip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98869" fontAlgn="auto">
              <a:lnSpc>
                <a:spcPts val="1449"/>
              </a:lnSpc>
              <a:spcBef>
                <a:spcPts val="580"/>
              </a:spcBef>
              <a:spcAft>
                <a:spcPct val="0"/>
              </a:spcAft>
              <a:buNone/>
            </a:pPr>
            <a:r>
              <a:rPr lang="ru-RU" altLang="ru-RU" sz="1400" dirty="0">
                <a:solidFill>
                  <a:srgbClr val="020202"/>
                </a:solidFill>
                <a:latin typeface="Arial" charset="0"/>
                <a:cs typeface="Arial" charset="0"/>
              </a:rPr>
              <a:t>Для установки и снятия  корпуса с планшайбы поворотного устройства на </a:t>
            </a:r>
            <a:r>
              <a:rPr lang="ru-RU" altLang="ru-RU" sz="1400" dirty="0" smtClean="0">
                <a:solidFill>
                  <a:srgbClr val="020202"/>
                </a:solidFill>
                <a:latin typeface="Arial" charset="0"/>
                <a:cs typeface="Arial" charset="0"/>
              </a:rPr>
              <a:t>сварке </a:t>
            </a:r>
            <a:r>
              <a:rPr lang="ru-RU" altLang="ru-RU" sz="1400" dirty="0">
                <a:solidFill>
                  <a:srgbClr val="020202"/>
                </a:solidFill>
                <a:latin typeface="Arial" charset="0"/>
                <a:cs typeface="Arial" charset="0"/>
              </a:rPr>
              <a:t>необходимо приваривать и  срезать </a:t>
            </a:r>
            <a:r>
              <a:rPr lang="ru-RU" altLang="ru-RU" sz="1400" dirty="0" smtClean="0">
                <a:solidFill>
                  <a:srgbClr val="020202"/>
                </a:solidFill>
                <a:latin typeface="Arial" charset="0"/>
                <a:cs typeface="Arial" charset="0"/>
              </a:rPr>
              <a:t>кулачки </a:t>
            </a:r>
            <a:r>
              <a:rPr lang="ru-RU" altLang="ru-RU" sz="1400" b="1" dirty="0" smtClean="0">
                <a:solidFill>
                  <a:srgbClr val="020202"/>
                </a:solidFill>
                <a:latin typeface="Arial Black" panose="020B0A04020102020204" pitchFamily="34" charset="0"/>
                <a:cs typeface="Arial" charset="0"/>
              </a:rPr>
              <a:t>(16 минут)</a:t>
            </a:r>
            <a:endParaRPr lang="ru-RU" altLang="ru-RU" sz="1400" b="1" dirty="0">
              <a:solidFill>
                <a:srgbClr val="020202"/>
              </a:solidFill>
              <a:latin typeface="Arial Black" panose="020B0A04020102020204" pitchFamily="34" charset="0"/>
              <a:cs typeface="Arial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5877272"/>
            <a:ext cx="9144000" cy="553998"/>
          </a:xfrm>
          <a:prstGeom prst="rect">
            <a:avLst/>
          </a:prstGeom>
          <a:solidFill>
            <a:srgbClr val="92D050">
              <a:alpha val="40000"/>
            </a:srgbClr>
          </a:solidFill>
        </p:spPr>
        <p:txBody>
          <a:bodyPr wrap="square">
            <a:spAutoFit/>
          </a:bodyPr>
          <a:lstStyle/>
          <a:p>
            <a:pPr defTabSz="898869" fontAlgn="auto">
              <a:lnSpc>
                <a:spcPts val="1800"/>
              </a:lnSpc>
              <a:spcBef>
                <a:spcPts val="58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BAD3EC">
                    <a:lumMod val="10000"/>
                  </a:srgbClr>
                </a:solidFill>
                <a:latin typeface="Arial Black" pitchFamily="34" charset="0"/>
              </a:rPr>
              <a:t>РЕЗУЛЬТАТ</a:t>
            </a:r>
            <a:r>
              <a:rPr lang="ru-RU" sz="1400" b="1" dirty="0" smtClean="0">
                <a:solidFill>
                  <a:srgbClr val="BAD3EC">
                    <a:lumMod val="10000"/>
                  </a:srgbClr>
                </a:solidFill>
                <a:latin typeface="Arial Black" pitchFamily="34" charset="0"/>
              </a:rPr>
              <a:t>: </a:t>
            </a:r>
            <a:r>
              <a:rPr lang="ru-RU" sz="1400" b="1" dirty="0" smtClean="0">
                <a:solidFill>
                  <a:srgbClr val="BAD3EC">
                    <a:lumMod val="10000"/>
                  </a:srgbClr>
                </a:solidFill>
                <a:latin typeface="+mj-lt"/>
              </a:rPr>
              <a:t>на изготовление корпуса</a:t>
            </a:r>
            <a:br>
              <a:rPr lang="ru-RU" sz="1400" b="1" dirty="0" smtClean="0">
                <a:solidFill>
                  <a:srgbClr val="BAD3EC">
                    <a:lumMod val="10000"/>
                  </a:srgbClr>
                </a:solidFill>
                <a:latin typeface="+mj-lt"/>
              </a:rPr>
            </a:br>
            <a:r>
              <a:rPr lang="ru-RU" sz="1400" b="1" dirty="0" smtClean="0">
                <a:solidFill>
                  <a:srgbClr val="BAD3EC">
                    <a:lumMod val="10000"/>
                  </a:srgbClr>
                </a:solidFill>
                <a:latin typeface="Arial Black" panose="020B0A04020102020204" pitchFamily="34" charset="0"/>
              </a:rPr>
              <a:t>время сокращено на 14 мин на 1 шт. На заказ 22 шт. - </a:t>
            </a:r>
            <a:r>
              <a:rPr lang="en-US" sz="1400" b="1" dirty="0" smtClean="0">
                <a:solidFill>
                  <a:srgbClr val="BAD3EC">
                    <a:lumMod val="10000"/>
                  </a:srgbClr>
                </a:solidFill>
                <a:latin typeface="Arial Black" panose="020B0A04020102020204" pitchFamily="34" charset="0"/>
              </a:rPr>
              <a:t> </a:t>
            </a:r>
            <a:r>
              <a:rPr lang="ru-RU" sz="1400" b="1" dirty="0" smtClean="0">
                <a:solidFill>
                  <a:srgbClr val="BAD3EC">
                    <a:lumMod val="10000"/>
                  </a:srgbClr>
                </a:solidFill>
                <a:latin typeface="Arial Black" panose="020B0A04020102020204" pitchFamily="34" charset="0"/>
              </a:rPr>
              <a:t>308 мин. ( 5 часов)</a:t>
            </a:r>
            <a:endParaRPr lang="ru-RU" sz="1400" b="1" dirty="0">
              <a:solidFill>
                <a:srgbClr val="BAD3EC">
                  <a:lumMod val="10000"/>
                </a:srgbClr>
              </a:solidFill>
              <a:latin typeface="Arial Black" panose="020B0A04020102020204" pitchFamily="34" charset="0"/>
            </a:endParaRPr>
          </a:p>
        </p:txBody>
      </p:sp>
      <p:sp>
        <p:nvSpPr>
          <p:cNvPr id="70" name="Заголовок 1"/>
          <p:cNvSpPr>
            <a:spLocks noGrp="1"/>
          </p:cNvSpPr>
          <p:nvPr>
            <p:ph type="title"/>
          </p:nvPr>
        </p:nvSpPr>
        <p:spPr>
          <a:xfrm>
            <a:off x="323528" y="332734"/>
            <a:ext cx="6335935" cy="302050"/>
          </a:xfrm>
        </p:spPr>
        <p:txBody>
          <a:bodyPr/>
          <a:lstStyle/>
          <a:p>
            <a:r>
              <a:rPr lang="ru-RU" dirty="0" smtClean="0"/>
              <a:t>Примеры улучшений, реализованных в проекте</a:t>
            </a:r>
            <a:endParaRPr lang="ru-R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665" y="1628800"/>
            <a:ext cx="4003052" cy="30022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0347" y="1628800"/>
            <a:ext cx="4003051" cy="3002289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5287232" y="4766117"/>
            <a:ext cx="3305183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98869" fontAlgn="auto">
              <a:lnSpc>
                <a:spcPts val="1449"/>
              </a:lnSpc>
              <a:spcBef>
                <a:spcPts val="580"/>
              </a:spcBef>
            </a:pPr>
            <a:r>
              <a:rPr lang="ru-RU" altLang="ru-RU" sz="1400" dirty="0" smtClean="0">
                <a:solidFill>
                  <a:srgbClr val="020202"/>
                </a:solidFill>
              </a:rPr>
              <a:t>Изготовили </a:t>
            </a:r>
            <a:r>
              <a:rPr lang="ru-RU" altLang="ru-RU" sz="1400" dirty="0">
                <a:solidFill>
                  <a:srgbClr val="020202"/>
                </a:solidFill>
              </a:rPr>
              <a:t>и установили быстросъемные регулируемые </a:t>
            </a:r>
            <a:r>
              <a:rPr lang="ru-RU" altLang="ru-RU" sz="1400" dirty="0" smtClean="0">
                <a:solidFill>
                  <a:srgbClr val="020202"/>
                </a:solidFill>
              </a:rPr>
              <a:t>кулачки. Установка и снятие корпуса с планшайбы занимает </a:t>
            </a:r>
            <a:r>
              <a:rPr lang="ru-RU" altLang="ru-RU" sz="1400" dirty="0" smtClean="0">
                <a:solidFill>
                  <a:srgbClr val="020202"/>
                </a:solidFill>
                <a:latin typeface="Arial Black" panose="020B0A04020102020204" pitchFamily="34" charset="0"/>
              </a:rPr>
              <a:t>(</a:t>
            </a:r>
            <a:r>
              <a:rPr lang="ru-RU" altLang="ru-RU" sz="1400" b="1" dirty="0" smtClean="0">
                <a:solidFill>
                  <a:srgbClr val="020202"/>
                </a:solidFill>
                <a:latin typeface="Arial Black" panose="020B0A04020102020204" pitchFamily="34" charset="0"/>
              </a:rPr>
              <a:t>2 минуты)</a:t>
            </a:r>
            <a:endParaRPr lang="ru-RU" altLang="ru-RU" sz="1400" b="1" dirty="0">
              <a:solidFill>
                <a:srgbClr val="020202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C38206-4828-4678-B9C4-DF1DE1AE3D6E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  <p:pic>
        <p:nvPicPr>
          <p:cNvPr id="49" name="Рисунок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48"/>
          <a:stretch/>
        </p:blipFill>
        <p:spPr bwMode="auto">
          <a:xfrm>
            <a:off x="7385172" y="166105"/>
            <a:ext cx="595520" cy="58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Скругленный прямоугольник 50"/>
          <p:cNvSpPr/>
          <p:nvPr/>
        </p:nvSpPr>
        <p:spPr>
          <a:xfrm>
            <a:off x="175654" y="1070020"/>
            <a:ext cx="4128801" cy="4641603"/>
          </a:xfrm>
          <a:prstGeom prst="roundRect">
            <a:avLst>
              <a:gd name="adj" fmla="val 3170"/>
            </a:avLst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4860032" y="1070020"/>
            <a:ext cx="4159585" cy="4641603"/>
          </a:xfrm>
          <a:prstGeom prst="roundRect">
            <a:avLst>
              <a:gd name="adj" fmla="val 2335"/>
            </a:avLst>
          </a:prstGeom>
          <a:noFill/>
          <a:ln w="349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94670" y="1242930"/>
            <a:ext cx="1079126" cy="329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44" b="1" dirty="0" smtClean="0">
                <a:solidFill>
                  <a:schemeClr val="accent5">
                    <a:lumMod val="10000"/>
                  </a:schemeClr>
                </a:solidFill>
                <a:latin typeface="Arial Black" panose="020B0A04020102020204" pitchFamily="34" charset="0"/>
              </a:rPr>
              <a:t>БЫЛО:</a:t>
            </a:r>
            <a:endParaRPr lang="ru-RU" sz="1544" b="1" dirty="0">
              <a:solidFill>
                <a:schemeClr val="accent5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526285" y="1242930"/>
            <a:ext cx="2063349" cy="329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44" b="1" dirty="0" smtClean="0">
                <a:solidFill>
                  <a:schemeClr val="accent5">
                    <a:lumMod val="10000"/>
                  </a:schemeClr>
                </a:solidFill>
                <a:latin typeface="Arial Black" panose="020B0A04020102020204" pitchFamily="34" charset="0"/>
              </a:rPr>
              <a:t>СТАЛО:</a:t>
            </a:r>
            <a:endParaRPr lang="ru-RU" sz="1544" b="1" dirty="0">
              <a:solidFill>
                <a:schemeClr val="accent5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5" name="Блок-схема: извлечение 54"/>
          <p:cNvSpPr/>
          <p:nvPr/>
        </p:nvSpPr>
        <p:spPr>
          <a:xfrm rot="5400000">
            <a:off x="3567193" y="3047764"/>
            <a:ext cx="2092284" cy="319068"/>
          </a:xfrm>
          <a:prstGeom prst="flowChartExtra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1602074" y="2109444"/>
            <a:ext cx="1817798" cy="483760"/>
          </a:xfrm>
          <a:prstGeom prst="line">
            <a:avLst/>
          </a:prstGeom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H="1" flipV="1">
            <a:off x="3120952" y="2431214"/>
            <a:ext cx="298863" cy="159878"/>
          </a:xfrm>
          <a:prstGeom prst="line">
            <a:avLst/>
          </a:prstGeom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 flipV="1">
            <a:off x="1601960" y="2109444"/>
            <a:ext cx="792203" cy="873308"/>
          </a:xfrm>
          <a:prstGeom prst="line">
            <a:avLst/>
          </a:prstGeom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 flipV="1">
            <a:off x="2244588" y="2716036"/>
            <a:ext cx="149517" cy="264603"/>
          </a:xfrm>
          <a:prstGeom prst="line">
            <a:avLst/>
          </a:prstGeom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79748" y="1919745"/>
            <a:ext cx="1079126" cy="329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44" b="1" dirty="0" smtClean="0">
                <a:solidFill>
                  <a:srgbClr val="FFFF00"/>
                </a:solidFill>
                <a:latin typeface="+mj-lt"/>
              </a:rPr>
              <a:t>Сварка</a:t>
            </a:r>
            <a:endParaRPr lang="ru-RU" sz="1544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772570" y="1886917"/>
            <a:ext cx="2117244" cy="567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44" b="1" dirty="0" smtClean="0">
                <a:solidFill>
                  <a:srgbClr val="FFFF00"/>
                </a:solidFill>
                <a:latin typeface="+mj-lt"/>
              </a:rPr>
              <a:t>Быстросъемные кулачки</a:t>
            </a:r>
            <a:endParaRPr lang="ru-RU" sz="1544" b="1" dirty="0">
              <a:solidFill>
                <a:srgbClr val="FFFF00"/>
              </a:solidFill>
              <a:latin typeface="+mj-lt"/>
            </a:endParaRP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flipH="1" flipV="1">
            <a:off x="6372200" y="2249707"/>
            <a:ext cx="424417" cy="341386"/>
          </a:xfrm>
          <a:prstGeom prst="line">
            <a:avLst/>
          </a:prstGeom>
          <a:ln w="34925">
            <a:solidFill>
              <a:srgbClr val="FFFF00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2580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Номер слайда 3"/>
          <p:cNvSpPr txBox="1">
            <a:spLocks noGrp="1"/>
          </p:cNvSpPr>
          <p:nvPr/>
        </p:nvSpPr>
        <p:spPr bwMode="auto">
          <a:xfrm>
            <a:off x="8259763" y="6448425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r"/>
            <a:fld id="{7E3C66B5-99EC-4E85-B012-9590648D1206}" type="slidenum">
              <a:rPr lang="ru-RU" altLang="ru-RU" sz="2200" b="1">
                <a:solidFill>
                  <a:schemeClr val="hlink"/>
                </a:solidFill>
              </a:rPr>
              <a:pPr algn="r"/>
              <a:t>9</a:t>
            </a:fld>
            <a:endParaRPr lang="ru-RU" altLang="ru-RU" sz="2200" b="1" dirty="0">
              <a:solidFill>
                <a:schemeClr val="hlink"/>
              </a:solidFill>
            </a:endParaRPr>
          </a:p>
        </p:txBody>
      </p:sp>
      <p:sp>
        <p:nvSpPr>
          <p:cNvPr id="179203" name="Прямоугольник 8"/>
          <p:cNvSpPr>
            <a:spLocks noChangeArrowheads="1"/>
          </p:cNvSpPr>
          <p:nvPr/>
        </p:nvSpPr>
        <p:spPr bwMode="auto">
          <a:xfrm>
            <a:off x="343762" y="4312429"/>
            <a:ext cx="39285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98525"/>
            <a:r>
              <a:rPr lang="ru-RU" altLang="ja-JP" sz="1400" dirty="0">
                <a:solidFill>
                  <a:srgbClr val="020202"/>
                </a:solidFill>
              </a:rPr>
              <a:t>Контрольная риска на корпусе по КД размещалась в зоне проведения РГД и УЗК, поэтому ее требовалось наносить повторно на токарной операции </a:t>
            </a:r>
            <a:r>
              <a:rPr lang="ru-RU" altLang="ja-JP" sz="1400" dirty="0" smtClean="0">
                <a:solidFill>
                  <a:srgbClr val="020202"/>
                </a:solidFill>
              </a:rPr>
              <a:t>(лишние транспортировка</a:t>
            </a:r>
            <a:r>
              <a:rPr lang="ru-RU" altLang="ja-JP" sz="1400" dirty="0">
                <a:solidFill>
                  <a:srgbClr val="020202"/>
                </a:solidFill>
              </a:rPr>
              <a:t>, установка, выверка и нанесение</a:t>
            </a:r>
            <a:r>
              <a:rPr lang="ru-RU" altLang="ja-JP" sz="1400" dirty="0" smtClean="0">
                <a:solidFill>
                  <a:srgbClr val="020202"/>
                </a:solidFill>
              </a:rPr>
              <a:t>) </a:t>
            </a:r>
            <a:r>
              <a:rPr lang="ru-RU" altLang="ja-JP" sz="1400" dirty="0" smtClean="0">
                <a:solidFill>
                  <a:srgbClr val="020202"/>
                </a:solidFill>
                <a:latin typeface="Arial Black" panose="020B0A04020102020204" pitchFamily="34" charset="0"/>
              </a:rPr>
              <a:t>(30 минут)</a:t>
            </a:r>
            <a:endParaRPr lang="ru-RU" altLang="ja-JP" sz="1400" dirty="0">
              <a:solidFill>
                <a:srgbClr val="020202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283" y="1572892"/>
            <a:ext cx="3942029" cy="26805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437"/>
          <a:stretch/>
        </p:blipFill>
        <p:spPr>
          <a:xfrm rot="5400000">
            <a:off x="5664129" y="1194817"/>
            <a:ext cx="2614057" cy="3435951"/>
          </a:xfrm>
          <a:prstGeom prst="rect">
            <a:avLst/>
          </a:prstGeom>
        </p:spPr>
      </p:pic>
      <p:pic>
        <p:nvPicPr>
          <p:cNvPr id="11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48"/>
          <a:stretch/>
        </p:blipFill>
        <p:spPr bwMode="auto">
          <a:xfrm>
            <a:off x="7385172" y="166105"/>
            <a:ext cx="595520" cy="58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314086" y="4287095"/>
            <a:ext cx="33051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98869" fontAlgn="auto">
              <a:spcBef>
                <a:spcPts val="0"/>
              </a:spcBef>
              <a:spcAft>
                <a:spcPts val="0"/>
              </a:spcAft>
            </a:pPr>
            <a:r>
              <a:rPr lang="ru-RU" altLang="ja-JP" sz="1400" dirty="0">
                <a:solidFill>
                  <a:srgbClr val="BAD3EC">
                    <a:lumMod val="10000"/>
                  </a:srgbClr>
                </a:solidFill>
              </a:rPr>
              <a:t>Контрольная риска на корпусе вынесена за зону проведения РГД и УЗК. Дополнительная токарная операция не требуется </a:t>
            </a:r>
            <a:r>
              <a:rPr lang="ru-RU" altLang="ja-JP" sz="1400" dirty="0" smtClean="0">
                <a:solidFill>
                  <a:srgbClr val="BAD3EC">
                    <a:lumMod val="10000"/>
                  </a:srgbClr>
                </a:solidFill>
              </a:rPr>
              <a:t/>
            </a:r>
            <a:br>
              <a:rPr lang="ru-RU" altLang="ja-JP" sz="1400" dirty="0" smtClean="0">
                <a:solidFill>
                  <a:srgbClr val="BAD3EC">
                    <a:lumMod val="10000"/>
                  </a:srgbClr>
                </a:solidFill>
              </a:rPr>
            </a:br>
            <a:r>
              <a:rPr lang="ru-RU" altLang="ja-JP" sz="1400" dirty="0" smtClean="0">
                <a:solidFill>
                  <a:srgbClr val="BAD3EC">
                    <a:lumMod val="10000"/>
                  </a:srgbClr>
                </a:solidFill>
              </a:rPr>
              <a:t>(исключены лишние действия)</a:t>
            </a:r>
            <a:br>
              <a:rPr lang="ru-RU" altLang="ja-JP" sz="1400" dirty="0" smtClean="0">
                <a:solidFill>
                  <a:srgbClr val="BAD3EC">
                    <a:lumMod val="10000"/>
                  </a:srgbClr>
                </a:solidFill>
              </a:rPr>
            </a:br>
            <a:r>
              <a:rPr lang="ru-RU" altLang="ja-JP" sz="1400" dirty="0" smtClean="0">
                <a:solidFill>
                  <a:srgbClr val="BAD3EC">
                    <a:lumMod val="10000"/>
                  </a:srgbClr>
                </a:solidFill>
                <a:latin typeface="Arial Black" panose="020B0A04020102020204" pitchFamily="34" charset="0"/>
              </a:rPr>
              <a:t>(0 минут)</a:t>
            </a:r>
            <a:endParaRPr lang="ru-RU" altLang="ja-JP" sz="1400" dirty="0">
              <a:solidFill>
                <a:srgbClr val="BAD3EC">
                  <a:lumMod val="10000"/>
                </a:srgbClr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27175" y="1070020"/>
            <a:ext cx="4128801" cy="4641603"/>
          </a:xfrm>
          <a:prstGeom prst="roundRect">
            <a:avLst>
              <a:gd name="adj" fmla="val 3170"/>
            </a:avLst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04048" y="1070020"/>
            <a:ext cx="3923074" cy="4641603"/>
          </a:xfrm>
          <a:prstGeom prst="roundRect">
            <a:avLst>
              <a:gd name="adj" fmla="val 2335"/>
            </a:avLst>
          </a:prstGeom>
          <a:noFill/>
          <a:ln w="349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6191" y="1242930"/>
            <a:ext cx="1079126" cy="329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44" b="1" dirty="0" smtClean="0">
                <a:solidFill>
                  <a:schemeClr val="accent5">
                    <a:lumMod val="10000"/>
                  </a:schemeClr>
                </a:solidFill>
                <a:latin typeface="Arial Black" panose="020B0A04020102020204" pitchFamily="34" charset="0"/>
              </a:rPr>
              <a:t>БЫЛО:</a:t>
            </a:r>
            <a:endParaRPr lang="ru-RU" sz="1544" b="1" dirty="0">
              <a:solidFill>
                <a:schemeClr val="accent5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26479" y="1271017"/>
            <a:ext cx="2063349" cy="329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44" b="1" dirty="0" smtClean="0">
                <a:solidFill>
                  <a:schemeClr val="accent5">
                    <a:lumMod val="10000"/>
                  </a:schemeClr>
                </a:solidFill>
                <a:latin typeface="Arial Black" panose="020B0A04020102020204" pitchFamily="34" charset="0"/>
              </a:rPr>
              <a:t>СТАЛО:</a:t>
            </a:r>
            <a:endParaRPr lang="ru-RU" sz="1544" b="1" dirty="0">
              <a:solidFill>
                <a:schemeClr val="accent5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Блок-схема: извлечение 17"/>
          <p:cNvSpPr/>
          <p:nvPr/>
        </p:nvSpPr>
        <p:spPr>
          <a:xfrm rot="5400000">
            <a:off x="3620803" y="2902503"/>
            <a:ext cx="2092284" cy="319068"/>
          </a:xfrm>
          <a:prstGeom prst="flowChartExtra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79512" y="260648"/>
            <a:ext cx="6335935" cy="3020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kern="0" dirty="0" smtClean="0"/>
              <a:t>Примеры улучшений, реализованных в проекте</a:t>
            </a:r>
            <a:endParaRPr lang="ru-RU" kern="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11153" y="1667280"/>
            <a:ext cx="1368152" cy="2500768"/>
          </a:xfrm>
          <a:prstGeom prst="rect">
            <a:avLst/>
          </a:prstGeom>
          <a:noFill/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958522" y="1663178"/>
            <a:ext cx="1368152" cy="2500768"/>
          </a:xfrm>
          <a:prstGeom prst="rect">
            <a:avLst/>
          </a:prstGeom>
          <a:noFill/>
          <a:ln w="2857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103241" y="2465878"/>
            <a:ext cx="0" cy="100811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8536924" y="2408736"/>
            <a:ext cx="0" cy="100811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377195" y="3600457"/>
            <a:ext cx="1236068" cy="567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44" b="1" dirty="0" smtClean="0">
                <a:solidFill>
                  <a:srgbClr val="020202"/>
                </a:solidFill>
                <a:latin typeface="+mj-lt"/>
              </a:rPr>
              <a:t>Зона </a:t>
            </a:r>
            <a:br>
              <a:rPr lang="ru-RU" sz="1544" b="1" dirty="0" smtClean="0">
                <a:solidFill>
                  <a:srgbClr val="020202"/>
                </a:solidFill>
                <a:latin typeface="+mj-lt"/>
              </a:rPr>
            </a:br>
            <a:r>
              <a:rPr lang="ru-RU" sz="1544" b="1" dirty="0" smtClean="0">
                <a:solidFill>
                  <a:srgbClr val="020202"/>
                </a:solidFill>
                <a:latin typeface="+mj-lt"/>
              </a:rPr>
              <a:t>РГД и УЗК</a:t>
            </a:r>
            <a:endParaRPr lang="ru-RU" sz="1544" b="1" dirty="0">
              <a:solidFill>
                <a:srgbClr val="020202"/>
              </a:solidFill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99073" y="3543315"/>
            <a:ext cx="1236068" cy="567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44" b="1" dirty="0" smtClean="0">
                <a:solidFill>
                  <a:srgbClr val="020202"/>
                </a:solidFill>
                <a:latin typeface="+mj-lt"/>
              </a:rPr>
              <a:t>Зона </a:t>
            </a:r>
            <a:br>
              <a:rPr lang="ru-RU" sz="1544" b="1" dirty="0" smtClean="0">
                <a:solidFill>
                  <a:srgbClr val="020202"/>
                </a:solidFill>
                <a:latin typeface="+mj-lt"/>
              </a:rPr>
            </a:br>
            <a:r>
              <a:rPr lang="ru-RU" sz="1544" b="1" dirty="0" smtClean="0">
                <a:solidFill>
                  <a:srgbClr val="020202"/>
                </a:solidFill>
                <a:latin typeface="+mj-lt"/>
              </a:rPr>
              <a:t>РГД и УЗК</a:t>
            </a:r>
            <a:endParaRPr lang="ru-RU" sz="1544" b="1" dirty="0">
              <a:solidFill>
                <a:srgbClr val="020202"/>
              </a:solidFill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15301" y="1898287"/>
            <a:ext cx="1498843" cy="567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44" b="1" dirty="0" smtClean="0">
                <a:solidFill>
                  <a:srgbClr val="FFFF00"/>
                </a:solidFill>
                <a:latin typeface="+mj-lt"/>
              </a:rPr>
              <a:t>Контрольная риска</a:t>
            </a:r>
            <a:endParaRPr lang="ru-RU" sz="1544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70894" y="1668957"/>
            <a:ext cx="1498843" cy="567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44" b="1" dirty="0" smtClean="0">
                <a:solidFill>
                  <a:srgbClr val="FFFF00"/>
                </a:solidFill>
                <a:latin typeface="+mj-lt"/>
              </a:rPr>
              <a:t>Контрольная риска</a:t>
            </a:r>
            <a:endParaRPr lang="ru-RU" sz="1544" b="1" dirty="0">
              <a:solidFill>
                <a:srgbClr val="FFFF00"/>
              </a:solidFill>
              <a:latin typeface="+mj-lt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V="1">
            <a:off x="2103240" y="2293691"/>
            <a:ext cx="980872" cy="656592"/>
          </a:xfrm>
          <a:prstGeom prst="line">
            <a:avLst/>
          </a:prstGeom>
          <a:ln w="34925">
            <a:solidFill>
              <a:srgbClr val="FFFF00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 flipV="1">
            <a:off x="6532678" y="2028024"/>
            <a:ext cx="2004246" cy="755519"/>
          </a:xfrm>
          <a:prstGeom prst="line">
            <a:avLst/>
          </a:prstGeom>
          <a:ln w="34925">
            <a:solidFill>
              <a:srgbClr val="FFFF00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1" y="5875720"/>
            <a:ext cx="9144000" cy="553998"/>
          </a:xfrm>
          <a:prstGeom prst="rect">
            <a:avLst/>
          </a:prstGeom>
          <a:solidFill>
            <a:srgbClr val="92D050">
              <a:alpha val="40000"/>
            </a:srgbClr>
          </a:solidFill>
        </p:spPr>
        <p:txBody>
          <a:bodyPr wrap="square">
            <a:spAutoFit/>
          </a:bodyPr>
          <a:lstStyle/>
          <a:p>
            <a:pPr defTabSz="898869" fontAlgn="auto">
              <a:lnSpc>
                <a:spcPts val="1800"/>
              </a:lnSpc>
              <a:spcBef>
                <a:spcPts val="58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BAD3EC">
                    <a:lumMod val="10000"/>
                  </a:srgbClr>
                </a:solidFill>
                <a:latin typeface="Arial Black" pitchFamily="34" charset="0"/>
              </a:rPr>
              <a:t>РЕЗУЛЬТАТ</a:t>
            </a:r>
            <a:r>
              <a:rPr lang="ru-RU" sz="1400" b="1" dirty="0" smtClean="0">
                <a:solidFill>
                  <a:srgbClr val="BAD3EC">
                    <a:lumMod val="10000"/>
                  </a:srgbClr>
                </a:solidFill>
                <a:latin typeface="Arial Black" pitchFamily="34" charset="0"/>
              </a:rPr>
              <a:t>: </a:t>
            </a:r>
            <a:r>
              <a:rPr lang="ru-RU" sz="1400" b="1" dirty="0" smtClean="0">
                <a:solidFill>
                  <a:srgbClr val="BAD3EC">
                    <a:lumMod val="10000"/>
                  </a:srgbClr>
                </a:solidFill>
                <a:latin typeface="+mj-lt"/>
              </a:rPr>
              <a:t>на изготовление корпуса</a:t>
            </a:r>
            <a:br>
              <a:rPr lang="ru-RU" sz="1400" b="1" dirty="0" smtClean="0">
                <a:solidFill>
                  <a:srgbClr val="BAD3EC">
                    <a:lumMod val="10000"/>
                  </a:srgbClr>
                </a:solidFill>
                <a:latin typeface="+mj-lt"/>
              </a:rPr>
            </a:br>
            <a:r>
              <a:rPr lang="ru-RU" sz="1400" b="1" dirty="0" smtClean="0">
                <a:solidFill>
                  <a:srgbClr val="BAD3EC">
                    <a:lumMod val="10000"/>
                  </a:srgbClr>
                </a:solidFill>
                <a:latin typeface="Arial Black" panose="020B0A04020102020204" pitchFamily="34" charset="0"/>
              </a:rPr>
              <a:t>время сокращено </a:t>
            </a:r>
            <a:r>
              <a:rPr lang="ru-RU" sz="1400" dirty="0">
                <a:solidFill>
                  <a:srgbClr val="091521"/>
                </a:solidFill>
                <a:latin typeface="Arial Black" pitchFamily="34" charset="0"/>
              </a:rPr>
              <a:t>на 35 </a:t>
            </a:r>
            <a:r>
              <a:rPr lang="ru-RU" sz="1400" dirty="0" smtClean="0">
                <a:solidFill>
                  <a:srgbClr val="091521"/>
                </a:solidFill>
                <a:latin typeface="Arial Black" pitchFamily="34" charset="0"/>
              </a:rPr>
              <a:t>минут на 1 шт. </a:t>
            </a:r>
            <a:r>
              <a:rPr lang="ru-RU" sz="1400" dirty="0" smtClean="0">
                <a:solidFill>
                  <a:srgbClr val="BAD3EC">
                    <a:lumMod val="10000"/>
                  </a:srgbClr>
                </a:solidFill>
                <a:latin typeface="Arial Black" pitchFamily="34" charset="0"/>
              </a:rPr>
              <a:t>На </a:t>
            </a:r>
            <a:r>
              <a:rPr lang="ru-RU" sz="1400" dirty="0">
                <a:solidFill>
                  <a:srgbClr val="BAD3EC">
                    <a:lumMod val="10000"/>
                  </a:srgbClr>
                </a:solidFill>
                <a:latin typeface="Arial Black" pitchFamily="34" charset="0"/>
              </a:rPr>
              <a:t>заказ 22 шт. – 12 часов 50 мин.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0827" y="6272252"/>
            <a:ext cx="3940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000000"/>
                </a:solidFill>
              </a:rPr>
              <a:t>*</a:t>
            </a:r>
            <a:endParaRPr lang="ru-RU" sz="6600" dirty="0">
              <a:solidFill>
                <a:srgbClr val="0000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48000" y="6573790"/>
            <a:ext cx="7711763" cy="27699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60606"/>
                </a:solidFill>
                <a:latin typeface="+mn-lt"/>
              </a:rPr>
              <a:t>В проекте было реализовано более 15 улучшений</a:t>
            </a:r>
            <a:endParaRPr lang="ru-RU" sz="1200" b="1" dirty="0">
              <a:solidFill>
                <a:srgbClr val="060606"/>
              </a:solidFill>
              <a:latin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394157" y="23349"/>
            <a:ext cx="3940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000000"/>
                </a:solidFill>
              </a:rPr>
              <a:t>*</a:t>
            </a:r>
            <a:endParaRPr lang="ru-RU" sz="6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512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-default">
  <a:themeElements>
    <a:clrScheme name="a-default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VEL ver.2">
  <a:themeElements>
    <a:clrScheme name="a-content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cont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  <a:alpha val="59000"/>
          </a:schemeClr>
        </a:solidFill>
        <a:ln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a-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conten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conten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conten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conten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content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2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Firm Format - Russian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D6E6BBCEBD8224F9B8B7D2D3D5EBAFB" ma:contentTypeVersion="0" ma:contentTypeDescription="Создание документа." ma:contentTypeScope="" ma:versionID="1143e9c24417fa0f2fbe2f37f08e5fbf">
  <xsd:schema xmlns:xsd="http://www.w3.org/2001/XMLSchema" xmlns:p="http://schemas.microsoft.com/office/2006/metadata/properties" targetNamespace="http://schemas.microsoft.com/office/2006/metadata/properties" ma:root="true" ma:fieldsID="53974d1da0c14f073d2cc649cae9f3e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8ED8D75D-0793-46B8-92DE-3C9C9F750D4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678899-FA38-4386-97DE-4D514FD0FB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4EA32A83-E414-4B75-8E65-0B83F2791359}">
  <ds:schemaRefs>
    <ds:schemaRef ds:uri="http://purl.org/dc/terms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16211</TotalTime>
  <Words>1421</Words>
  <Application>Microsoft Office PowerPoint</Application>
  <PresentationFormat>Экран (4:3)</PresentationFormat>
  <Paragraphs>311</Paragraphs>
  <Slides>17</Slides>
  <Notes>12</Notes>
  <HiddenSlides>0</HiddenSlides>
  <MMClips>0</MMClips>
  <ScaleCrop>false</ScaleCrop>
  <HeadingPairs>
    <vt:vector size="6" baseType="variant">
      <vt:variant>
        <vt:lpstr>Тема</vt:lpstr>
      </vt:variant>
      <vt:variant>
        <vt:i4>9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b-default</vt:lpstr>
      <vt:lpstr>a-default</vt:lpstr>
      <vt:lpstr>TVEL ver.2</vt:lpstr>
      <vt:lpstr>1_b-default</vt:lpstr>
      <vt:lpstr>2_b-default</vt:lpstr>
      <vt:lpstr>3_b-default</vt:lpstr>
      <vt:lpstr>4_b-default</vt:lpstr>
      <vt:lpstr>22_b-default</vt:lpstr>
      <vt:lpstr>Firm Format - Russian</vt:lpstr>
      <vt:lpstr>think-cell Slide</vt:lpstr>
      <vt:lpstr>Презентация PowerPoint</vt:lpstr>
      <vt:lpstr>Презентация PowerPoint</vt:lpstr>
      <vt:lpstr>Постановка задачи</vt:lpstr>
      <vt:lpstr>Цели проекта на основании статистики времени изготовления в 2017-2018 гг.</vt:lpstr>
      <vt:lpstr>Поток производства проходок (как было)</vt:lpstr>
      <vt:lpstr>Внедрение производственного анализа на участках</vt:lpstr>
      <vt:lpstr>Совершенствование планировки пилотного участка  по изготовлению корпуса проходки</vt:lpstr>
      <vt:lpstr>Примеры улучшений, реализованных в проекте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Rosatom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Ilya</dc:creator>
  <cp:lastModifiedBy>Gregoriy</cp:lastModifiedBy>
  <cp:revision>1172</cp:revision>
  <cp:lastPrinted>2018-11-22T12:53:06Z</cp:lastPrinted>
  <dcterms:created xsi:type="dcterms:W3CDTF">2011-08-02T09:38:54Z</dcterms:created>
  <dcterms:modified xsi:type="dcterms:W3CDTF">2018-12-03T19:48:23Z</dcterms:modified>
</cp:coreProperties>
</file>